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66"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Meiryo" panose="020B0604030504040204" pitchFamily="50" charset="-128"/>
      <p:regular r:id="rId21"/>
      <p:bold r:id="rId22"/>
      <p:italic r:id="rId23"/>
      <p:boldItalic r:id="rId24"/>
    </p:embeddedFont>
    <p:embeddedFont>
      <p:font typeface="Lato" panose="020F050202020403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53" y="32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今回は、NFTを使ったゲームを作りたいけど、経営層を納得させるのが大変だと感じている開発者向けに</a:t>
            </a:r>
            <a:br>
              <a:rPr lang="ja"/>
            </a:br>
            <a:r>
              <a:rPr lang="ja"/>
              <a:t>ICPを使ってNFTゲームを運営するとこんなメリットがある、既存のＮＦＴゲームとは差別化できるよっていうポイントを</a:t>
            </a:r>
            <a:br>
              <a:rPr lang="ja"/>
            </a:br>
            <a:r>
              <a:rPr lang="ja"/>
              <a:t>紹介していきます。</a:t>
            </a:r>
            <a:br>
              <a:rPr lang="ja"/>
            </a:br>
            <a:r>
              <a:rPr lang="ja"/>
              <a:t>Ｗｅｂ3関連に疎い人たちにプレゼンする際の参考にしてもらえればと思って作ってますので、</a:t>
            </a:r>
            <a:br>
              <a:rPr lang="ja"/>
            </a:br>
            <a:r>
              <a:rPr lang="ja"/>
              <a:t>極力難しい技術的な紹介はありません。詳細な技術や実装方法を知りたい方は、是非ＩＣＰのウェブページを訪問してください。</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2fa3761906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fa376190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2fa3761906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2fa376190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2fa3761906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2fa3761906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fa3761906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2fa376190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2fa376190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2fa376190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2fa3761906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2fa376190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2fa3761906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2fa3761906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2fa3761906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2fa376190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2fa376190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2fa376190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2f36d5ea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2f36d5ea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900" b="1">
                <a:solidFill>
                  <a:schemeClr val="dk1"/>
                </a:solidFill>
              </a:rPr>
              <a:t>分散型アプリケーション（dApps）の開発:</a:t>
            </a:r>
            <a:endParaRPr sz="900" b="1">
              <a:solidFill>
                <a:schemeClr val="dk1"/>
              </a:solidFill>
            </a:endParaRPr>
          </a:p>
          <a:p>
            <a:pPr marL="0" lvl="0" indent="0" algn="l" rtl="0">
              <a:spcBef>
                <a:spcPts val="0"/>
              </a:spcBef>
              <a:spcAft>
                <a:spcPts val="0"/>
              </a:spcAft>
              <a:buNone/>
            </a:pPr>
            <a:r>
              <a:rPr lang="ja" sz="900" b="1">
                <a:solidFill>
                  <a:schemeClr val="dk1"/>
                </a:solidFill>
              </a:rPr>
              <a:t>ICPは、スマートコントラクトを使用して分散型アプリケーションを構築するためのプラットフォームを提供します。これにより、中央集権的なサーバーに依存せずに、安全かつ信頼性の高いアプリケーションを開発できます。</a:t>
            </a:r>
            <a:endParaRPr sz="900" b="1">
              <a:solidFill>
                <a:schemeClr val="dk1"/>
              </a:solidFill>
            </a:endParaRPr>
          </a:p>
          <a:p>
            <a:pPr marL="0" lvl="0" indent="0" algn="l" rtl="0">
              <a:spcBef>
                <a:spcPts val="0"/>
              </a:spcBef>
              <a:spcAft>
                <a:spcPts val="0"/>
              </a:spcAft>
              <a:buNone/>
            </a:pPr>
            <a:r>
              <a:rPr lang="ja" sz="900" b="1">
                <a:solidFill>
                  <a:schemeClr val="dk1"/>
                </a:solidFill>
              </a:rPr>
              <a:t>マルチチェーンの統合:</a:t>
            </a:r>
            <a:endParaRPr sz="900" b="1">
              <a:solidFill>
                <a:schemeClr val="dk1"/>
              </a:solidFill>
            </a:endParaRPr>
          </a:p>
          <a:p>
            <a:pPr marL="0" lvl="0" indent="0" algn="l" rtl="0">
              <a:spcBef>
                <a:spcPts val="0"/>
              </a:spcBef>
              <a:spcAft>
                <a:spcPts val="0"/>
              </a:spcAft>
              <a:buNone/>
            </a:pPr>
            <a:r>
              <a:rPr lang="ja" sz="900" b="1">
                <a:solidFill>
                  <a:schemeClr val="dk1"/>
                </a:solidFill>
              </a:rPr>
              <a:t>ICPは、異なるブロックチェーン間での相互運用性を提供します。これにより、異なるチェーン上の資産やデータをシームレスに統合し、複雑なユースケースを実現できます。</a:t>
            </a:r>
            <a:endParaRPr sz="900" b="1">
              <a:solidFill>
                <a:schemeClr val="dk1"/>
              </a:solidFill>
            </a:endParaRPr>
          </a:p>
          <a:p>
            <a:pPr marL="0" lvl="0" indent="0" algn="l" rtl="0">
              <a:spcBef>
                <a:spcPts val="0"/>
              </a:spcBef>
              <a:spcAft>
                <a:spcPts val="0"/>
              </a:spcAft>
              <a:buNone/>
            </a:pPr>
            <a:r>
              <a:rPr lang="ja" sz="900" b="1">
                <a:solidFill>
                  <a:schemeClr val="dk1"/>
                </a:solidFill>
              </a:rPr>
              <a:t>分散型アイデンティティ（DID）と検証可能な資格情報（VCs）:</a:t>
            </a:r>
            <a:endParaRPr sz="900" b="1">
              <a:solidFill>
                <a:schemeClr val="dk1"/>
              </a:solidFill>
            </a:endParaRPr>
          </a:p>
          <a:p>
            <a:pPr marL="0" lvl="0" indent="0" algn="l" rtl="0">
              <a:spcBef>
                <a:spcPts val="0"/>
              </a:spcBef>
              <a:spcAft>
                <a:spcPts val="0"/>
              </a:spcAft>
              <a:buNone/>
            </a:pPr>
            <a:r>
              <a:rPr lang="ja" sz="900" b="1">
                <a:solidFill>
                  <a:schemeClr val="dk1"/>
                </a:solidFill>
              </a:rPr>
              <a:t>ICPは、ユーザーのアイデンティティを分散型で管理し、検証可能な資格情報を提供するための仕組みを提供します。これにより、ユーザーのプライバシーを保護しつつ、信頼性の高い認証システムを構築できます。</a:t>
            </a:r>
            <a:endParaRPr sz="900" b="1">
              <a:solidFill>
                <a:schemeClr val="dk1"/>
              </a:solidFill>
            </a:endParaRPr>
          </a:p>
          <a:p>
            <a:pPr marL="0" lvl="0" indent="0" algn="l" rtl="0">
              <a:spcBef>
                <a:spcPts val="0"/>
              </a:spcBef>
              <a:spcAft>
                <a:spcPts val="0"/>
              </a:spcAft>
              <a:buNone/>
            </a:pPr>
            <a:r>
              <a:rPr lang="ja" sz="900" b="1">
                <a:solidFill>
                  <a:schemeClr val="dk1"/>
                </a:solidFill>
              </a:rPr>
              <a:t>分散型AI（DeAI）とソブリンAI:</a:t>
            </a:r>
            <a:endParaRPr sz="900" b="1">
              <a:solidFill>
                <a:schemeClr val="dk1"/>
              </a:solidFill>
            </a:endParaRPr>
          </a:p>
          <a:p>
            <a:pPr marL="0" lvl="0" indent="0" algn="l" rtl="0">
              <a:spcBef>
                <a:spcPts val="0"/>
              </a:spcBef>
              <a:spcAft>
                <a:spcPts val="0"/>
              </a:spcAft>
              <a:buNone/>
            </a:pPr>
            <a:r>
              <a:rPr lang="ja" sz="900" b="1">
                <a:solidFill>
                  <a:schemeClr val="dk1"/>
                </a:solidFill>
              </a:rPr>
              <a:t>ICPは、分散型AIモデルのトレーニングとデプロイをサポートします。これにより、中央集権的なAIプラットフォームに依存せずに、分散型でAIを活用したアプリケーションを開発できます。</a:t>
            </a:r>
            <a:endParaRPr sz="900" b="1">
              <a:solidFill>
                <a:schemeClr val="dk1"/>
              </a:solidFill>
            </a:endParaRPr>
          </a:p>
          <a:p>
            <a:pPr marL="0" lvl="0" indent="0" algn="l" rtl="0">
              <a:spcBef>
                <a:spcPts val="0"/>
              </a:spcBef>
              <a:spcAft>
                <a:spcPts val="0"/>
              </a:spcAft>
              <a:buNone/>
            </a:pPr>
            <a:r>
              <a:rPr lang="ja" sz="900" b="1">
                <a:solidFill>
                  <a:schemeClr val="dk1"/>
                </a:solidFill>
              </a:rPr>
              <a:t>分散型クラウドストレージ:</a:t>
            </a:r>
            <a:endParaRPr sz="900" b="1">
              <a:solidFill>
                <a:schemeClr val="dk1"/>
              </a:solidFill>
            </a:endParaRPr>
          </a:p>
          <a:p>
            <a:pPr marL="0" lvl="0" indent="0" algn="l" rtl="0">
              <a:spcBef>
                <a:spcPts val="0"/>
              </a:spcBef>
              <a:spcAft>
                <a:spcPts val="0"/>
              </a:spcAft>
              <a:buNone/>
            </a:pPr>
            <a:r>
              <a:rPr lang="ja" sz="900" b="1">
                <a:solidFill>
                  <a:schemeClr val="dk1"/>
                </a:solidFill>
              </a:rPr>
              <a:t>ICPは、分散型のクラウドストレージを提供し、データの保存とアクセスを分散型で行うことができます。これにより、データのセキュリティとプライバシーを向上させることができます。</a:t>
            </a:r>
            <a:endParaRPr sz="900" b="1">
              <a:solidFill>
                <a:schemeClr val="dk1"/>
              </a:solidFill>
            </a:endParaRPr>
          </a:p>
          <a:p>
            <a:pPr marL="0" lvl="0" indent="0" algn="l" rtl="0">
              <a:spcBef>
                <a:spcPts val="0"/>
              </a:spcBef>
              <a:spcAft>
                <a:spcPts val="0"/>
              </a:spcAft>
              <a:buNone/>
            </a:pPr>
            <a:r>
              <a:rPr lang="ja" sz="900" b="1">
                <a:solidFill>
                  <a:schemeClr val="dk1"/>
                </a:solidFill>
              </a:rPr>
              <a:t>リアルタイムデータ処理:</a:t>
            </a:r>
            <a:endParaRPr sz="900" b="1">
              <a:solidFill>
                <a:schemeClr val="dk1"/>
              </a:solidFill>
            </a:endParaRPr>
          </a:p>
          <a:p>
            <a:pPr marL="0" lvl="0" indent="0" algn="l" rtl="0">
              <a:spcBef>
                <a:spcPts val="0"/>
              </a:spcBef>
              <a:spcAft>
                <a:spcPts val="0"/>
              </a:spcAft>
              <a:buNone/>
            </a:pPr>
            <a:r>
              <a:rPr lang="ja" sz="900" b="1">
                <a:solidFill>
                  <a:schemeClr val="dk1"/>
                </a:solidFill>
              </a:rPr>
              <a:t>ICPは、高速なデータ処理能力を持ち、リアルタイムでのデータ処理や分析を可能にします。これにより、リアルタイムでの意思決定やアクションが求められるユースケースに対応できます。</a:t>
            </a:r>
            <a:endParaRPr sz="900" b="1">
              <a:solidFill>
                <a:schemeClr val="dk1"/>
              </a:solidFill>
            </a:endParaRPr>
          </a:p>
          <a:p>
            <a:pPr marL="0" lvl="0" indent="0" algn="l" rtl="0">
              <a:spcBef>
                <a:spcPts val="0"/>
              </a:spcBef>
              <a:spcAft>
                <a:spcPts val="0"/>
              </a:spcAft>
              <a:buNone/>
            </a:pPr>
            <a:r>
              <a:rPr lang="ja" sz="900" b="1">
                <a:solidFill>
                  <a:schemeClr val="dk1"/>
                </a:solidFill>
              </a:rPr>
              <a:t>エンタープライズ向けソリューション:</a:t>
            </a:r>
            <a:endParaRPr sz="900" b="1">
              <a:solidFill>
                <a:schemeClr val="dk1"/>
              </a:solidFill>
            </a:endParaRPr>
          </a:p>
          <a:p>
            <a:pPr marL="0" lvl="0" indent="0" algn="l" rtl="0">
              <a:spcBef>
                <a:spcPts val="0"/>
              </a:spcBef>
              <a:spcAft>
                <a:spcPts val="0"/>
              </a:spcAft>
              <a:buNone/>
            </a:pPr>
            <a:r>
              <a:rPr lang="ja" sz="900" b="1">
                <a:solidFill>
                  <a:schemeClr val="dk1"/>
                </a:solidFill>
              </a:rPr>
              <a:t>ICPは、エンタープライズ向けのソリューションを提供し、企業が分散型技術を活用してビジネスプロセスを最適化することを支援します。</a:t>
            </a:r>
            <a:endParaRPr sz="900" b="1">
              <a:solidFill>
                <a:schemeClr val="dk1"/>
              </a:solidFill>
            </a:endParaRPr>
          </a:p>
          <a:p>
            <a:pPr marL="0" lvl="0" indent="0" algn="l" rtl="0">
              <a:spcBef>
                <a:spcPts val="0"/>
              </a:spcBef>
              <a:spcAft>
                <a:spcPts val="0"/>
              </a:spcAft>
              <a:buNone/>
            </a:pPr>
            <a:r>
              <a:rPr lang="ja" sz="900" b="1">
                <a:solidFill>
                  <a:schemeClr val="dk1"/>
                </a:solidFill>
              </a:rPr>
              <a:t>スマートコントラクトの自動化:</a:t>
            </a:r>
            <a:endParaRPr sz="900" b="1">
              <a:solidFill>
                <a:schemeClr val="dk1"/>
              </a:solidFill>
            </a:endParaRPr>
          </a:p>
          <a:p>
            <a:pPr marL="0" lvl="0" indent="0" algn="l" rtl="0">
              <a:spcBef>
                <a:spcPts val="0"/>
              </a:spcBef>
              <a:spcAft>
                <a:spcPts val="0"/>
              </a:spcAft>
              <a:buNone/>
            </a:pPr>
            <a:r>
              <a:rPr lang="ja" sz="900" b="1">
                <a:solidFill>
                  <a:schemeClr val="dk1"/>
                </a:solidFill>
              </a:rPr>
              <a:t>ICPは、スマートコントラクトを使用してビジネスプロセスを自動化し、効率化することができます。これにより、手動の介入を減らし、エラーを防ぐことができます。</a:t>
            </a:r>
            <a:endParaRPr sz="900" b="1">
              <a:solidFill>
                <a:schemeClr val="dk1"/>
              </a:solidFill>
            </a:endParaRPr>
          </a:p>
          <a:p>
            <a:pPr marL="0" lvl="0" indent="0" algn="l" rtl="0">
              <a:spcBef>
                <a:spcPts val="0"/>
              </a:spcBef>
              <a:spcAft>
                <a:spcPts val="0"/>
              </a:spcAft>
              <a:buNone/>
            </a:pPr>
            <a:r>
              <a:rPr lang="ja" sz="900" b="1">
                <a:solidFill>
                  <a:schemeClr val="dk1"/>
                </a:solidFill>
              </a:rPr>
              <a:t>分散型金融（DeFi）:</a:t>
            </a:r>
            <a:endParaRPr sz="900" b="1">
              <a:solidFill>
                <a:schemeClr val="dk1"/>
              </a:solidFill>
            </a:endParaRPr>
          </a:p>
          <a:p>
            <a:pPr marL="0" lvl="0" indent="0" algn="l" rtl="0">
              <a:spcBef>
                <a:spcPts val="0"/>
              </a:spcBef>
              <a:spcAft>
                <a:spcPts val="0"/>
              </a:spcAft>
              <a:buNone/>
            </a:pPr>
            <a:r>
              <a:rPr lang="ja" sz="900" b="1">
                <a:solidFill>
                  <a:schemeClr val="dk1"/>
                </a:solidFill>
              </a:rPr>
              <a:t>ICPは、分散型金融アプリケーションの開発をサポートし、ユーザーが中央集権的な金融機関に依存せずに金融サービスを利用できるようにします。</a:t>
            </a:r>
            <a:endParaRPr sz="900" b="1">
              <a:solidFill>
                <a:schemeClr val="dk1"/>
              </a:solidFill>
            </a:endParaRPr>
          </a:p>
          <a:p>
            <a:pPr marL="0" lvl="0" indent="0" algn="l" rtl="0">
              <a:spcBef>
                <a:spcPts val="0"/>
              </a:spcBef>
              <a:spcAft>
                <a:spcPts val="0"/>
              </a:spcAft>
              <a:buNone/>
            </a:pPr>
            <a:r>
              <a:rPr lang="ja" sz="900" b="1">
                <a:solidFill>
                  <a:schemeClr val="dk1"/>
                </a:solidFill>
              </a:rPr>
              <a:t>IoTとの統合:</a:t>
            </a:r>
            <a:endParaRPr sz="900" b="1">
              <a:solidFill>
                <a:schemeClr val="dk1"/>
              </a:solidFill>
            </a:endParaRPr>
          </a:p>
          <a:p>
            <a:pPr marL="0" lvl="0" indent="0" algn="l" rtl="0">
              <a:spcBef>
                <a:spcPts val="0"/>
              </a:spcBef>
              <a:spcAft>
                <a:spcPts val="0"/>
              </a:spcAft>
              <a:buNone/>
            </a:pPr>
            <a:r>
              <a:rPr lang="ja" sz="900" b="1">
                <a:solidFill>
                  <a:schemeClr val="dk1"/>
                </a:solidFill>
              </a:rPr>
              <a:t>ICPは、IoTデバイスとの統合をサポートし、分散型でのデバイス管理やデータ収集を可能にします。これにより、IoTエコシステム全体のセキュリティと効率を向上させることができます。</a:t>
            </a:r>
            <a:endParaRPr sz="900" b="1">
              <a:solidFill>
                <a:schemeClr val="dk1"/>
              </a:solidFill>
            </a:endParaRPr>
          </a:p>
          <a:p>
            <a:pPr marL="0" lvl="0" indent="0" algn="l" rtl="0">
              <a:spcBef>
                <a:spcPts val="0"/>
              </a:spcBef>
              <a:spcAft>
                <a:spcPts val="0"/>
              </a:spcAft>
              <a:buNone/>
            </a:pPr>
            <a:endParaRPr sz="900" b="1">
              <a:solidFill>
                <a:schemeClr val="dk1"/>
              </a:solidFill>
            </a:endParaRPr>
          </a:p>
          <a:p>
            <a:pPr marL="0" lvl="0" indent="0" algn="l" rtl="0">
              <a:spcBef>
                <a:spcPts val="0"/>
              </a:spcBef>
              <a:spcAft>
                <a:spcPts val="0"/>
              </a:spcAft>
              <a:buNone/>
            </a:pPr>
            <a:endParaRPr sz="900"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2c6350d03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2c6350d03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2c6350d03c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2c6350d03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2fa37619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2fa37619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2fa376190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2fa376190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30566bd6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30566bd6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2fa376190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2fa376190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2fa3761906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2fa376190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5198400" cy="5143500"/>
          </a:xfrm>
          <a:prstGeom prst="rtTriangle">
            <a:avLst/>
          </a:prstGeom>
          <a:solidFill>
            <a:srgbClr val="E0E0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pic>
        <p:nvPicPr>
          <p:cNvPr id="11" name="Google Shape;11;p2" descr="offset_comp_406605.jpg"/>
          <p:cNvPicPr preferRelativeResize="0"/>
          <p:nvPr/>
        </p:nvPicPr>
        <p:blipFill rotWithShape="1">
          <a:blip r:embed="rId2" cstate="email">
            <a:alphaModFix amt="66000"/>
            <a:extLst>
              <a:ext uri="{28A0092B-C50C-407E-A947-70E740481C1C}">
                <a14:useLocalDpi xmlns:a14="http://schemas.microsoft.com/office/drawing/2010/main" val="0"/>
              </a:ext>
            </a:extLst>
          </a:blip>
          <a:srcRect/>
          <a:stretch/>
        </p:blipFill>
        <p:spPr>
          <a:xfrm>
            <a:off x="-776075" y="-5825050"/>
            <a:ext cx="5157900" cy="5143500"/>
          </a:xfrm>
          <a:prstGeom prst="rtTriangle">
            <a:avLst/>
          </a:prstGeom>
          <a:noFill/>
          <a:ln>
            <a:noFill/>
          </a:ln>
        </p:spPr>
      </p:pic>
      <p:pic>
        <p:nvPicPr>
          <p:cNvPr id="12" name="Google Shape;12;p2" descr="offset_comp_342327_edtied.jpg"/>
          <p:cNvPicPr preferRelativeResize="0"/>
          <p:nvPr/>
        </p:nvPicPr>
        <p:blipFill rotWithShape="1">
          <a:blip r:embed="rId3" cstate="email">
            <a:alphaModFix amt="31000"/>
            <a:extLst>
              <a:ext uri="{28A0092B-C50C-407E-A947-70E740481C1C}">
                <a14:useLocalDpi xmlns:a14="http://schemas.microsoft.com/office/drawing/2010/main" val="0"/>
              </a:ext>
            </a:extLst>
          </a:blip>
          <a:srcRect/>
          <a:stretch/>
        </p:blipFill>
        <p:spPr>
          <a:xfrm rot="10800000">
            <a:off x="6976800" y="-25"/>
            <a:ext cx="2167200" cy="2012700"/>
          </a:xfrm>
          <a:prstGeom prst="rtTriangle">
            <a:avLst/>
          </a:prstGeom>
          <a:noFill/>
          <a:ln>
            <a:noFill/>
          </a:ln>
        </p:spPr>
      </p:pic>
      <p:sp>
        <p:nvSpPr>
          <p:cNvPr id="13" name="Google Shape;13;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Font typeface="Meiryo"/>
              <a:buNone/>
              <a:defRPr sz="4000">
                <a:latin typeface="Meiryo"/>
                <a:ea typeface="Meiryo"/>
                <a:cs typeface="Meiryo"/>
                <a:sym typeface="Meiryo"/>
              </a:defRPr>
            </a:lvl1pPr>
            <a:lvl2pPr lvl="1">
              <a:spcBef>
                <a:spcPts val="0"/>
              </a:spcBef>
              <a:spcAft>
                <a:spcPts val="0"/>
              </a:spcAft>
              <a:buSzPts val="4000"/>
              <a:buFont typeface="Meiryo"/>
              <a:buNone/>
              <a:defRPr sz="4000">
                <a:latin typeface="Meiryo"/>
                <a:ea typeface="Meiryo"/>
                <a:cs typeface="Meiryo"/>
                <a:sym typeface="Meiryo"/>
              </a:defRPr>
            </a:lvl2pPr>
            <a:lvl3pPr lvl="2">
              <a:spcBef>
                <a:spcPts val="0"/>
              </a:spcBef>
              <a:spcAft>
                <a:spcPts val="0"/>
              </a:spcAft>
              <a:buSzPts val="4000"/>
              <a:buFont typeface="Meiryo"/>
              <a:buNone/>
              <a:defRPr sz="4000">
                <a:latin typeface="Meiryo"/>
                <a:ea typeface="Meiryo"/>
                <a:cs typeface="Meiryo"/>
                <a:sym typeface="Meiryo"/>
              </a:defRPr>
            </a:lvl3pPr>
            <a:lvl4pPr lvl="3">
              <a:spcBef>
                <a:spcPts val="0"/>
              </a:spcBef>
              <a:spcAft>
                <a:spcPts val="0"/>
              </a:spcAft>
              <a:buSzPts val="4000"/>
              <a:buFont typeface="Meiryo"/>
              <a:buNone/>
              <a:defRPr sz="4000">
                <a:latin typeface="Meiryo"/>
                <a:ea typeface="Meiryo"/>
                <a:cs typeface="Meiryo"/>
                <a:sym typeface="Meiryo"/>
              </a:defRPr>
            </a:lvl4pPr>
            <a:lvl5pPr lvl="4">
              <a:spcBef>
                <a:spcPts val="0"/>
              </a:spcBef>
              <a:spcAft>
                <a:spcPts val="0"/>
              </a:spcAft>
              <a:buSzPts val="4000"/>
              <a:buFont typeface="Meiryo"/>
              <a:buNone/>
              <a:defRPr sz="4000">
                <a:latin typeface="Meiryo"/>
                <a:ea typeface="Meiryo"/>
                <a:cs typeface="Meiryo"/>
                <a:sym typeface="Meiryo"/>
              </a:defRPr>
            </a:lvl5pPr>
            <a:lvl6pPr lvl="5">
              <a:spcBef>
                <a:spcPts val="0"/>
              </a:spcBef>
              <a:spcAft>
                <a:spcPts val="0"/>
              </a:spcAft>
              <a:buSzPts val="4000"/>
              <a:buFont typeface="Meiryo"/>
              <a:buNone/>
              <a:defRPr sz="4000">
                <a:latin typeface="Meiryo"/>
                <a:ea typeface="Meiryo"/>
                <a:cs typeface="Meiryo"/>
                <a:sym typeface="Meiryo"/>
              </a:defRPr>
            </a:lvl6pPr>
            <a:lvl7pPr lvl="6">
              <a:spcBef>
                <a:spcPts val="0"/>
              </a:spcBef>
              <a:spcAft>
                <a:spcPts val="0"/>
              </a:spcAft>
              <a:buSzPts val="4000"/>
              <a:buFont typeface="Meiryo"/>
              <a:buNone/>
              <a:defRPr sz="4000">
                <a:latin typeface="Meiryo"/>
                <a:ea typeface="Meiryo"/>
                <a:cs typeface="Meiryo"/>
                <a:sym typeface="Meiryo"/>
              </a:defRPr>
            </a:lvl7pPr>
            <a:lvl8pPr lvl="7">
              <a:spcBef>
                <a:spcPts val="0"/>
              </a:spcBef>
              <a:spcAft>
                <a:spcPts val="0"/>
              </a:spcAft>
              <a:buSzPts val="4000"/>
              <a:buFont typeface="Meiryo"/>
              <a:buNone/>
              <a:defRPr sz="4000">
                <a:latin typeface="Meiryo"/>
                <a:ea typeface="Meiryo"/>
                <a:cs typeface="Meiryo"/>
                <a:sym typeface="Meiryo"/>
              </a:defRPr>
            </a:lvl8pPr>
            <a:lvl9pPr lvl="8">
              <a:spcBef>
                <a:spcPts val="0"/>
              </a:spcBef>
              <a:spcAft>
                <a:spcPts val="0"/>
              </a:spcAft>
              <a:buSzPts val="4000"/>
              <a:buFont typeface="Meiryo"/>
              <a:buNone/>
              <a:defRPr sz="4000">
                <a:latin typeface="Meiryo"/>
                <a:ea typeface="Meiryo"/>
                <a:cs typeface="Meiryo"/>
                <a:sym typeface="Meiryo"/>
              </a:defRPr>
            </a:lvl9pPr>
          </a:lstStyle>
          <a:p>
            <a:endParaRPr/>
          </a:p>
        </p:txBody>
      </p:sp>
      <p:sp>
        <p:nvSpPr>
          <p:cNvPr id="14" name="Google Shape;14;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Font typeface="Meiryo"/>
              <a:buNone/>
              <a:defRPr>
                <a:latin typeface="Meiryo"/>
                <a:ea typeface="Meiryo"/>
                <a:cs typeface="Meiryo"/>
                <a:sym typeface="Meiryo"/>
              </a:defRPr>
            </a:lvl1pPr>
            <a:lvl2pPr lvl="1">
              <a:lnSpc>
                <a:spcPct val="100000"/>
              </a:lnSpc>
              <a:spcBef>
                <a:spcPts val="0"/>
              </a:spcBef>
              <a:spcAft>
                <a:spcPts val="0"/>
              </a:spcAft>
              <a:buSzPts val="1300"/>
              <a:buFont typeface="Meiryo"/>
              <a:buNone/>
              <a:defRPr sz="1300">
                <a:latin typeface="Meiryo"/>
                <a:ea typeface="Meiryo"/>
                <a:cs typeface="Meiryo"/>
                <a:sym typeface="Meiryo"/>
              </a:defRPr>
            </a:lvl2pPr>
            <a:lvl3pPr lvl="2">
              <a:lnSpc>
                <a:spcPct val="100000"/>
              </a:lnSpc>
              <a:spcBef>
                <a:spcPts val="0"/>
              </a:spcBef>
              <a:spcAft>
                <a:spcPts val="0"/>
              </a:spcAft>
              <a:buSzPts val="1300"/>
              <a:buFont typeface="Meiryo"/>
              <a:buNone/>
              <a:defRPr sz="1300">
                <a:latin typeface="Meiryo"/>
                <a:ea typeface="Meiryo"/>
                <a:cs typeface="Meiryo"/>
                <a:sym typeface="Meiryo"/>
              </a:defRPr>
            </a:lvl3pPr>
            <a:lvl4pPr lvl="3">
              <a:lnSpc>
                <a:spcPct val="100000"/>
              </a:lnSpc>
              <a:spcBef>
                <a:spcPts val="0"/>
              </a:spcBef>
              <a:spcAft>
                <a:spcPts val="0"/>
              </a:spcAft>
              <a:buSzPts val="1300"/>
              <a:buFont typeface="Meiryo"/>
              <a:buNone/>
              <a:defRPr sz="1300">
                <a:latin typeface="Meiryo"/>
                <a:ea typeface="Meiryo"/>
                <a:cs typeface="Meiryo"/>
                <a:sym typeface="Meiryo"/>
              </a:defRPr>
            </a:lvl4pPr>
            <a:lvl5pPr lvl="4">
              <a:lnSpc>
                <a:spcPct val="100000"/>
              </a:lnSpc>
              <a:spcBef>
                <a:spcPts val="0"/>
              </a:spcBef>
              <a:spcAft>
                <a:spcPts val="0"/>
              </a:spcAft>
              <a:buSzPts val="1300"/>
              <a:buFont typeface="Meiryo"/>
              <a:buNone/>
              <a:defRPr sz="1300">
                <a:latin typeface="Meiryo"/>
                <a:ea typeface="Meiryo"/>
                <a:cs typeface="Meiryo"/>
                <a:sym typeface="Meiryo"/>
              </a:defRPr>
            </a:lvl5pPr>
            <a:lvl6pPr lvl="5">
              <a:lnSpc>
                <a:spcPct val="100000"/>
              </a:lnSpc>
              <a:spcBef>
                <a:spcPts val="0"/>
              </a:spcBef>
              <a:spcAft>
                <a:spcPts val="0"/>
              </a:spcAft>
              <a:buSzPts val="1300"/>
              <a:buFont typeface="Meiryo"/>
              <a:buNone/>
              <a:defRPr sz="1300">
                <a:latin typeface="Meiryo"/>
                <a:ea typeface="Meiryo"/>
                <a:cs typeface="Meiryo"/>
                <a:sym typeface="Meiryo"/>
              </a:defRPr>
            </a:lvl6pPr>
            <a:lvl7pPr lvl="6">
              <a:lnSpc>
                <a:spcPct val="100000"/>
              </a:lnSpc>
              <a:spcBef>
                <a:spcPts val="0"/>
              </a:spcBef>
              <a:spcAft>
                <a:spcPts val="0"/>
              </a:spcAft>
              <a:buSzPts val="1300"/>
              <a:buFont typeface="Meiryo"/>
              <a:buNone/>
              <a:defRPr sz="1300">
                <a:latin typeface="Meiryo"/>
                <a:ea typeface="Meiryo"/>
                <a:cs typeface="Meiryo"/>
                <a:sym typeface="Meiryo"/>
              </a:defRPr>
            </a:lvl7pPr>
            <a:lvl8pPr lvl="7">
              <a:lnSpc>
                <a:spcPct val="100000"/>
              </a:lnSpc>
              <a:spcBef>
                <a:spcPts val="0"/>
              </a:spcBef>
              <a:spcAft>
                <a:spcPts val="0"/>
              </a:spcAft>
              <a:buSzPts val="1300"/>
              <a:buFont typeface="Meiryo"/>
              <a:buNone/>
              <a:defRPr sz="1300">
                <a:latin typeface="Meiryo"/>
                <a:ea typeface="Meiryo"/>
                <a:cs typeface="Meiryo"/>
                <a:sym typeface="Meiryo"/>
              </a:defRPr>
            </a:lvl8pPr>
            <a:lvl9pPr lvl="8">
              <a:lnSpc>
                <a:spcPct val="100000"/>
              </a:lnSpc>
              <a:spcBef>
                <a:spcPts val="0"/>
              </a:spcBef>
              <a:spcAft>
                <a:spcPts val="0"/>
              </a:spcAft>
              <a:buSzPts val="1300"/>
              <a:buFont typeface="Meiryo"/>
              <a:buNone/>
              <a:defRPr sz="1300">
                <a:latin typeface="Meiryo"/>
                <a:ea typeface="Meiryo"/>
                <a:cs typeface="Meiryo"/>
                <a:sym typeface="Meiryo"/>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
        <p:nvSpPr>
          <p:cNvPr id="16" name="Google Shape;16;p2"/>
          <p:cNvSpPr/>
          <p:nvPr/>
        </p:nvSpPr>
        <p:spPr>
          <a:xfrm rot="-5400000">
            <a:off x="5846" y="-4836"/>
            <a:ext cx="2291400" cy="2300100"/>
          </a:xfrm>
          <a:prstGeom prst="diagStripe">
            <a:avLst>
              <a:gd name="adj" fmla="val 50000"/>
            </a:avLst>
          </a:prstGeom>
          <a:solidFill>
            <a:srgbClr val="00ACE5"/>
          </a:solidFill>
          <a:ln w="9525" cap="flat" cmpd="sng">
            <a:solidFill>
              <a:srgbClr val="00AC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652821" y="576768"/>
            <a:ext cx="2300100" cy="2291400"/>
          </a:xfrm>
          <a:prstGeom prst="diagStripe">
            <a:avLst>
              <a:gd name="adj" fmla="val 50000"/>
            </a:avLst>
          </a:prstGeom>
          <a:solidFill>
            <a:srgbClr val="FF9000"/>
          </a:solidFill>
          <a:ln w="9525" cap="flat" cmpd="sng">
            <a:solidFill>
              <a:srgbClr val="F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
          <p:cNvPicPr preferRelativeResize="0"/>
          <p:nvPr/>
        </p:nvPicPr>
        <p:blipFill>
          <a:blip r:embed="rId4" cstate="email">
            <a:alphaModFix/>
            <a:extLst>
              <a:ext uri="{28A0092B-C50C-407E-A947-70E740481C1C}">
                <a14:useLocalDpi xmlns:a14="http://schemas.microsoft.com/office/drawing/2010/main" val="0"/>
              </a:ext>
            </a:extLst>
          </a:blip>
          <a:stretch>
            <a:fillRect/>
          </a:stretch>
        </p:blipFill>
        <p:spPr>
          <a:xfrm>
            <a:off x="319001" y="2972000"/>
            <a:ext cx="2967726" cy="19327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1"/>
        <p:cNvGrpSpPr/>
        <p:nvPr/>
      </p:nvGrpSpPr>
      <p:grpSpPr>
        <a:xfrm>
          <a:off x="0" y="0"/>
          <a:ext cx="0" cy="0"/>
          <a:chOff x="0" y="0"/>
          <a:chExt cx="0" cy="0"/>
        </a:xfrm>
      </p:grpSpPr>
      <p:sp>
        <p:nvSpPr>
          <p:cNvPr id="142" name="Google Shape;142;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1"/>
          <p:cNvGrpSpPr/>
          <p:nvPr/>
        </p:nvGrpSpPr>
        <p:grpSpPr>
          <a:xfrm>
            <a:off x="0" y="381001"/>
            <a:ext cx="1037850" cy="1016287"/>
            <a:chOff x="0" y="381001"/>
            <a:chExt cx="1037850" cy="1016287"/>
          </a:xfrm>
        </p:grpSpPr>
        <p:sp>
          <p:nvSpPr>
            <p:cNvPr id="147" name="Google Shape;147;p1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50" name="Google Shape;150;p11"/>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51" name="Google Shape;151;p11"/>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52" name="Google Shape;1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3"/>
        <p:cNvGrpSpPr/>
        <p:nvPr/>
      </p:nvGrpSpPr>
      <p:grpSpPr>
        <a:xfrm>
          <a:off x="0" y="0"/>
          <a:ext cx="0" cy="0"/>
          <a:chOff x="0" y="0"/>
          <a:chExt cx="0" cy="0"/>
        </a:xfrm>
      </p:grpSpPr>
      <p:sp>
        <p:nvSpPr>
          <p:cNvPr id="154" name="Google Shape;154;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2"/>
          <p:cNvGrpSpPr/>
          <p:nvPr/>
        </p:nvGrpSpPr>
        <p:grpSpPr>
          <a:xfrm>
            <a:off x="0" y="381001"/>
            <a:ext cx="1037850" cy="1016287"/>
            <a:chOff x="0" y="381001"/>
            <a:chExt cx="1037850" cy="1016287"/>
          </a:xfrm>
        </p:grpSpPr>
        <p:sp>
          <p:nvSpPr>
            <p:cNvPr id="159" name="Google Shape;159;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1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2" name="Google Shape;16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3"/>
        <p:cNvGrpSpPr/>
        <p:nvPr/>
      </p:nvGrpSpPr>
      <p:grpSpPr>
        <a:xfrm>
          <a:off x="0" y="0"/>
          <a:ext cx="0" cy="0"/>
          <a:chOff x="0" y="0"/>
          <a:chExt cx="0" cy="0"/>
        </a:xfrm>
      </p:grpSpPr>
      <p:sp>
        <p:nvSpPr>
          <p:cNvPr id="164" name="Google Shape;164;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3"/>
          <p:cNvGrpSpPr/>
          <p:nvPr/>
        </p:nvGrpSpPr>
        <p:grpSpPr>
          <a:xfrm>
            <a:off x="0" y="381001"/>
            <a:ext cx="1037850" cy="1016287"/>
            <a:chOff x="0" y="381001"/>
            <a:chExt cx="1037850" cy="1016287"/>
          </a:xfrm>
        </p:grpSpPr>
        <p:sp>
          <p:nvSpPr>
            <p:cNvPr id="169" name="Google Shape;169;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3"/>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2" name="Google Shape;172;p13"/>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3" name="Google Shape;17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4"/>
        <p:cNvGrpSpPr/>
        <p:nvPr/>
      </p:nvGrpSpPr>
      <p:grpSpPr>
        <a:xfrm>
          <a:off x="0" y="0"/>
          <a:ext cx="0" cy="0"/>
          <a:chOff x="0" y="0"/>
          <a:chExt cx="0" cy="0"/>
        </a:xfrm>
      </p:grpSpPr>
      <p:sp>
        <p:nvSpPr>
          <p:cNvPr id="175" name="Google Shape;175;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4"/>
          <p:cNvGrpSpPr/>
          <p:nvPr/>
        </p:nvGrpSpPr>
        <p:grpSpPr>
          <a:xfrm>
            <a:off x="4406400" y="0"/>
            <a:ext cx="4737600" cy="5143500"/>
            <a:chOff x="4406400" y="0"/>
            <a:chExt cx="4737600" cy="5143500"/>
          </a:xfrm>
        </p:grpSpPr>
        <p:sp>
          <p:nvSpPr>
            <p:cNvPr id="180" name="Google Shape;180;p14"/>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14"/>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9" name="Google Shape;19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0"/>
        <p:cNvGrpSpPr/>
        <p:nvPr/>
      </p:nvGrpSpPr>
      <p:grpSpPr>
        <a:xfrm>
          <a:off x="0" y="0"/>
          <a:ext cx="0" cy="0"/>
          <a:chOff x="0" y="0"/>
          <a:chExt cx="0" cy="0"/>
        </a:xfrm>
      </p:grpSpPr>
      <p:sp>
        <p:nvSpPr>
          <p:cNvPr id="201" name="Google Shape;201;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5"/>
          <p:cNvGrpSpPr/>
          <p:nvPr/>
        </p:nvGrpSpPr>
        <p:grpSpPr>
          <a:xfrm>
            <a:off x="0" y="381001"/>
            <a:ext cx="1037850" cy="1016287"/>
            <a:chOff x="0" y="381001"/>
            <a:chExt cx="1037850" cy="1016287"/>
          </a:xfrm>
        </p:grpSpPr>
        <p:sp>
          <p:nvSpPr>
            <p:cNvPr id="206" name="Google Shape;206;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1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9" name="Google Shape;209;p15"/>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210" name="Google Shape;210;p15"/>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2"/>
        <p:cNvGrpSpPr/>
        <p:nvPr/>
      </p:nvGrpSpPr>
      <p:grpSpPr>
        <a:xfrm>
          <a:off x="0" y="0"/>
          <a:ext cx="0" cy="0"/>
          <a:chOff x="0" y="0"/>
          <a:chExt cx="0" cy="0"/>
        </a:xfrm>
      </p:grpSpPr>
      <p:grpSp>
        <p:nvGrpSpPr>
          <p:cNvPr id="213" name="Google Shape;213;p16"/>
          <p:cNvGrpSpPr/>
          <p:nvPr/>
        </p:nvGrpSpPr>
        <p:grpSpPr>
          <a:xfrm>
            <a:off x="0" y="4128572"/>
            <a:ext cx="698925" cy="684657"/>
            <a:chOff x="0" y="3785672"/>
            <a:chExt cx="698925" cy="684657"/>
          </a:xfrm>
        </p:grpSpPr>
        <p:sp>
          <p:nvSpPr>
            <p:cNvPr id="214" name="Google Shape;214;p16"/>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6"/>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217" name="Google Shape;21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
        <p:nvSpPr>
          <p:cNvPr id="218" name="Google Shape;218;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2"/>
        <p:cNvGrpSpPr/>
        <p:nvPr/>
      </p:nvGrpSpPr>
      <p:grpSpPr>
        <a:xfrm>
          <a:off x="0" y="0"/>
          <a:ext cx="0" cy="0"/>
          <a:chOff x="0" y="0"/>
          <a:chExt cx="0" cy="0"/>
        </a:xfrm>
      </p:grpSpPr>
      <p:grpSp>
        <p:nvGrpSpPr>
          <p:cNvPr id="223" name="Google Shape;223;p17"/>
          <p:cNvGrpSpPr/>
          <p:nvPr/>
        </p:nvGrpSpPr>
        <p:grpSpPr>
          <a:xfrm>
            <a:off x="4406400" y="0"/>
            <a:ext cx="4737600" cy="5143065"/>
            <a:chOff x="4406400" y="0"/>
            <a:chExt cx="4737600" cy="5143065"/>
          </a:xfrm>
        </p:grpSpPr>
        <p:sp>
          <p:nvSpPr>
            <p:cNvPr id="224" name="Google Shape;224;p1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7"/>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43" name="Google Shape;243;p17"/>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44" name="Google Shape;24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
        <p:nvSpPr>
          <p:cNvPr id="245" name="Google Shape;245;p1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9"/>
        <p:cNvGrpSpPr/>
        <p:nvPr/>
      </p:nvGrpSpPr>
      <p:grpSpPr>
        <a:xfrm>
          <a:off x="0" y="0"/>
          <a:ext cx="0" cy="0"/>
          <a:chOff x="0" y="0"/>
          <a:chExt cx="0" cy="0"/>
        </a:xfrm>
      </p:grpSpPr>
      <p:sp>
        <p:nvSpPr>
          <p:cNvPr id="250" name="Google Shape;25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51"/>
        <p:cNvGrpSpPr/>
        <p:nvPr/>
      </p:nvGrpSpPr>
      <p:grpSpPr>
        <a:xfrm>
          <a:off x="0" y="0"/>
          <a:ext cx="0" cy="0"/>
          <a:chOff x="0" y="0"/>
          <a:chExt cx="0" cy="0"/>
        </a:xfrm>
      </p:grpSpPr>
      <p:pic>
        <p:nvPicPr>
          <p:cNvPr id="252" name="Google Shape;252;p19" descr="offset_comp_343059.jpg"/>
          <p:cNvPicPr preferRelativeResize="0"/>
          <p:nvPr/>
        </p:nvPicPr>
        <p:blipFill rotWithShape="1">
          <a:blip r:embed="rId2" cstate="email">
            <a:alphaModFix amt="80000"/>
            <a:extLst>
              <a:ext uri="{28A0092B-C50C-407E-A947-70E740481C1C}">
                <a14:useLocalDpi xmlns:a14="http://schemas.microsoft.com/office/drawing/2010/main" val="0"/>
              </a:ext>
            </a:extLst>
          </a:blip>
          <a:srcRect/>
          <a:stretch/>
        </p:blipFill>
        <p:spPr>
          <a:xfrm rot="-5400000">
            <a:off x="113630" y="-105700"/>
            <a:ext cx="5142300" cy="5364300"/>
          </a:xfrm>
          <a:prstGeom prst="diagStripe">
            <a:avLst>
              <a:gd name="adj" fmla="val 50343"/>
            </a:avLst>
          </a:prstGeom>
          <a:noFill/>
          <a:ln>
            <a:noFill/>
          </a:ln>
        </p:spPr>
      </p:pic>
      <p:sp>
        <p:nvSpPr>
          <p:cNvPr id="253" name="Google Shape;253;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4" name="Google Shape;254;p19"/>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55" name="Google Shape;25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
              <a:t>‹#›</a:t>
            </a:fld>
            <a:endParaRPr/>
          </a:p>
        </p:txBody>
      </p:sp>
      <p:sp>
        <p:nvSpPr>
          <p:cNvPr id="256" name="Google Shape;256;p1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9"/>
          <p:cNvGrpSpPr/>
          <p:nvPr/>
        </p:nvGrpSpPr>
        <p:grpSpPr>
          <a:xfrm>
            <a:off x="0" y="381001"/>
            <a:ext cx="1037850" cy="1016287"/>
            <a:chOff x="0" y="381001"/>
            <a:chExt cx="1037850" cy="1016287"/>
          </a:xfrm>
        </p:grpSpPr>
        <p:sp>
          <p:nvSpPr>
            <p:cNvPr id="261" name="Google Shape;261;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
        <p:nvSpPr>
          <p:cNvPr id="41" name="Google Shape;41;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5"/>
        <p:cNvGrpSpPr/>
        <p:nvPr/>
      </p:nvGrpSpPr>
      <p:grpSpPr>
        <a:xfrm>
          <a:off x="0" y="0"/>
          <a:ext cx="0" cy="0"/>
          <a:chOff x="0" y="0"/>
          <a:chExt cx="0" cy="0"/>
        </a:xfrm>
      </p:grpSpPr>
      <p:grpSp>
        <p:nvGrpSpPr>
          <p:cNvPr id="46" name="Google Shape;46;p4"/>
          <p:cNvGrpSpPr/>
          <p:nvPr/>
        </p:nvGrpSpPr>
        <p:grpSpPr>
          <a:xfrm>
            <a:off x="4406400" y="0"/>
            <a:ext cx="4737600" cy="5143065"/>
            <a:chOff x="4406400" y="0"/>
            <a:chExt cx="4737600" cy="5143065"/>
          </a:xfrm>
        </p:grpSpPr>
        <p:sp>
          <p:nvSpPr>
            <p:cNvPr id="47" name="Google Shape;47;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6908099" y="2069505"/>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7227414" y="3710807"/>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
              <a:t>‹#›</a:t>
            </a:fld>
            <a:endParaRPr/>
          </a:p>
        </p:txBody>
      </p:sp>
      <p:sp>
        <p:nvSpPr>
          <p:cNvPr id="66" name="Google Shape;66;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
        <p:cNvGrpSpPr/>
        <p:nvPr/>
      </p:nvGrpSpPr>
      <p:grpSpPr>
        <a:xfrm>
          <a:off x="0" y="0"/>
          <a:ext cx="0" cy="0"/>
          <a:chOff x="0" y="0"/>
          <a:chExt cx="0" cy="0"/>
        </a:xfrm>
      </p:grpSpPr>
      <p:sp>
        <p:nvSpPr>
          <p:cNvPr id="68" name="Google Shape;68;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5"/>
          <p:cNvGrpSpPr/>
          <p:nvPr/>
        </p:nvGrpSpPr>
        <p:grpSpPr>
          <a:xfrm>
            <a:off x="0" y="381001"/>
            <a:ext cx="1037850" cy="1016287"/>
            <a:chOff x="0" y="381001"/>
            <a:chExt cx="1037850" cy="1016287"/>
          </a:xfrm>
        </p:grpSpPr>
        <p:sp>
          <p:nvSpPr>
            <p:cNvPr id="73" name="Google Shape;73;p5"/>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6" name="Google Shape;76;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7" name="Google Shape;7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タイトルと本文 1">
  <p:cSld name="TITLE_AND_BODY_3">
    <p:spTree>
      <p:nvGrpSpPr>
        <p:cNvPr id="1" name="Shape 78"/>
        <p:cNvGrpSpPr/>
        <p:nvPr/>
      </p:nvGrpSpPr>
      <p:grpSpPr>
        <a:xfrm>
          <a:off x="0" y="0"/>
          <a:ext cx="0" cy="0"/>
          <a:chOff x="0" y="0"/>
          <a:chExt cx="0" cy="0"/>
        </a:xfrm>
      </p:grpSpPr>
      <p:pic>
        <p:nvPicPr>
          <p:cNvPr id="79" name="Google Shape;79;p6"/>
          <p:cNvPicPr preferRelativeResize="0"/>
          <p:nvPr/>
        </p:nvPicPr>
        <p:blipFill rotWithShape="1">
          <a:blip r:embed="rId2" cstate="email">
            <a:alphaModFix amt="41000"/>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p:nvPr>
        </p:nvSpPr>
        <p:spPr>
          <a:xfrm>
            <a:off x="1297500" y="393750"/>
            <a:ext cx="7038900" cy="665100"/>
          </a:xfrm>
          <a:prstGeom prst="rect">
            <a:avLst/>
          </a:prstGeom>
          <a:solidFill>
            <a:srgbClr val="000000">
              <a:alpha val="50000"/>
            </a:srgbClr>
          </a:solidFill>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8" name="Google Shape;88;p6"/>
          <p:cNvSpPr txBox="1">
            <a:spLocks noGrp="1"/>
          </p:cNvSpPr>
          <p:nvPr>
            <p:ph type="body" idx="1"/>
          </p:nvPr>
        </p:nvSpPr>
        <p:spPr>
          <a:xfrm>
            <a:off x="1037850" y="1512925"/>
            <a:ext cx="7348500" cy="3278400"/>
          </a:xfrm>
          <a:prstGeom prst="rect">
            <a:avLst/>
          </a:prstGeom>
          <a:solidFill>
            <a:srgbClr val="000000">
              <a:alpha val="65410"/>
            </a:srgbClr>
          </a:solidFill>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9" name="Google Shape;8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と本文 1 1">
  <p:cSld name="TITLE_AND_BODY_3_1">
    <p:spTree>
      <p:nvGrpSpPr>
        <p:cNvPr id="1" name="Shape 90"/>
        <p:cNvGrpSpPr/>
        <p:nvPr/>
      </p:nvGrpSpPr>
      <p:grpSpPr>
        <a:xfrm>
          <a:off x="0" y="0"/>
          <a:ext cx="0" cy="0"/>
          <a:chOff x="0" y="0"/>
          <a:chExt cx="0" cy="0"/>
        </a:xfrm>
      </p:grpSpPr>
      <p:pic>
        <p:nvPicPr>
          <p:cNvPr id="91" name="Google Shape;91;p7"/>
          <p:cNvPicPr preferRelativeResize="0"/>
          <p:nvPr/>
        </p:nvPicPr>
        <p:blipFill>
          <a:blip r:embed="rId2" cstate="email">
            <a:alphaModFix amt="34000"/>
            <a:extLst>
              <a:ext uri="{28A0092B-C50C-407E-A947-70E740481C1C}">
                <a14:useLocalDpi xmlns:a14="http://schemas.microsoft.com/office/drawing/2010/main" val="0"/>
              </a:ext>
            </a:extLst>
          </a:blip>
          <a:stretch>
            <a:fillRect/>
          </a:stretch>
        </p:blipFill>
        <p:spPr>
          <a:xfrm rot="-1462213">
            <a:off x="-1070200" y="35"/>
            <a:ext cx="5143502" cy="5143469"/>
          </a:xfrm>
          <a:prstGeom prst="rect">
            <a:avLst/>
          </a:prstGeom>
          <a:noFill/>
          <a:ln>
            <a:noFill/>
          </a:ln>
        </p:spPr>
      </p:pic>
      <p:pic>
        <p:nvPicPr>
          <p:cNvPr id="92" name="Google Shape;92;p7"/>
          <p:cNvPicPr preferRelativeResize="0"/>
          <p:nvPr/>
        </p:nvPicPr>
        <p:blipFill>
          <a:blip r:embed="rId3" cstate="email">
            <a:alphaModFix amt="40000"/>
            <a:extLst>
              <a:ext uri="{28A0092B-C50C-407E-A947-70E740481C1C}">
                <a14:useLocalDpi xmlns:a14="http://schemas.microsoft.com/office/drawing/2010/main" val="0"/>
              </a:ext>
            </a:extLst>
          </a:blip>
          <a:stretch>
            <a:fillRect/>
          </a:stretch>
        </p:blipFill>
        <p:spPr>
          <a:xfrm rot="5400000">
            <a:off x="4453950" y="5538"/>
            <a:ext cx="5132426" cy="5132426"/>
          </a:xfrm>
          <a:prstGeom prst="rect">
            <a:avLst/>
          </a:prstGeom>
          <a:noFill/>
          <a:ln>
            <a:noFill/>
          </a:ln>
        </p:spPr>
      </p:pic>
      <p:pic>
        <p:nvPicPr>
          <p:cNvPr id="93" name="Google Shape;93;p7"/>
          <p:cNvPicPr preferRelativeResize="0"/>
          <p:nvPr/>
        </p:nvPicPr>
        <p:blipFill rotWithShape="1">
          <a:blip r:embed="rId4" cstate="email">
            <a:alphaModFix amt="49000"/>
            <a:extLst>
              <a:ext uri="{28A0092B-C50C-407E-A947-70E740481C1C}">
                <a14:useLocalDpi xmlns:a14="http://schemas.microsoft.com/office/drawing/2010/main" val="0"/>
              </a:ext>
            </a:extLst>
          </a:blip>
          <a:srcRect/>
          <a:stretch/>
        </p:blipFill>
        <p:spPr>
          <a:xfrm>
            <a:off x="3154325" y="2332225"/>
            <a:ext cx="2835351" cy="2724600"/>
          </a:xfrm>
          <a:prstGeom prst="rect">
            <a:avLst/>
          </a:prstGeom>
          <a:noFill/>
          <a:ln>
            <a:noFill/>
          </a:ln>
        </p:spPr>
      </p:pic>
      <p:sp>
        <p:nvSpPr>
          <p:cNvPr id="94" name="Google Shape;94;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7"/>
          <p:cNvGrpSpPr/>
          <p:nvPr/>
        </p:nvGrpSpPr>
        <p:grpSpPr>
          <a:xfrm>
            <a:off x="0" y="381001"/>
            <a:ext cx="1037850" cy="1016287"/>
            <a:chOff x="0" y="381001"/>
            <a:chExt cx="1037850" cy="1016287"/>
          </a:xfrm>
        </p:grpSpPr>
        <p:sp>
          <p:nvSpPr>
            <p:cNvPr id="99" name="Google Shape;99;p7"/>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7"/>
          <p:cNvSpPr txBox="1">
            <a:spLocks noGrp="1"/>
          </p:cNvSpPr>
          <p:nvPr>
            <p:ph type="title"/>
          </p:nvPr>
        </p:nvSpPr>
        <p:spPr>
          <a:xfrm>
            <a:off x="1297500" y="393750"/>
            <a:ext cx="7038900" cy="665100"/>
          </a:xfrm>
          <a:prstGeom prst="rect">
            <a:avLst/>
          </a:prstGeom>
          <a:solidFill>
            <a:srgbClr val="000000">
              <a:alpha val="50000"/>
            </a:srgbClr>
          </a:solidFill>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2" name="Google Shape;102;p7"/>
          <p:cNvSpPr txBox="1">
            <a:spLocks noGrp="1"/>
          </p:cNvSpPr>
          <p:nvPr>
            <p:ph type="body" idx="1"/>
          </p:nvPr>
        </p:nvSpPr>
        <p:spPr>
          <a:xfrm>
            <a:off x="1297500" y="1397300"/>
            <a:ext cx="7348500" cy="3278400"/>
          </a:xfrm>
          <a:prstGeom prst="rect">
            <a:avLst/>
          </a:prstGeom>
          <a:solidFill>
            <a:srgbClr val="000000">
              <a:alpha val="65410"/>
            </a:srgbClr>
          </a:solidFill>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3" name="Google Shape;10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デフォルト紹介">
  <p:cSld name="TITLE_AND_BODY_3_1_1">
    <p:spTree>
      <p:nvGrpSpPr>
        <p:cNvPr id="1" name="Shape 104"/>
        <p:cNvGrpSpPr/>
        <p:nvPr/>
      </p:nvGrpSpPr>
      <p:grpSpPr>
        <a:xfrm>
          <a:off x="0" y="0"/>
          <a:ext cx="0" cy="0"/>
          <a:chOff x="0" y="0"/>
          <a:chExt cx="0" cy="0"/>
        </a:xfrm>
      </p:grpSpPr>
      <p:sp>
        <p:nvSpPr>
          <p:cNvPr id="105" name="Google Shape;105;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a:off x="0" y="381001"/>
            <a:ext cx="1037850" cy="1016287"/>
            <a:chOff x="0" y="381001"/>
            <a:chExt cx="1037850" cy="1016287"/>
          </a:xfrm>
        </p:grpSpPr>
        <p:sp>
          <p:nvSpPr>
            <p:cNvPr id="110" name="Google Shape;110;p8"/>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8"/>
          <p:cNvSpPr txBox="1">
            <a:spLocks noGrp="1"/>
          </p:cNvSpPr>
          <p:nvPr>
            <p:ph type="title"/>
          </p:nvPr>
        </p:nvSpPr>
        <p:spPr>
          <a:xfrm>
            <a:off x="1297500" y="393750"/>
            <a:ext cx="7038900" cy="665100"/>
          </a:xfrm>
          <a:prstGeom prst="rect">
            <a:avLst/>
          </a:prstGeom>
          <a:solidFill>
            <a:srgbClr val="000000">
              <a:alpha val="50000"/>
            </a:srgbClr>
          </a:solidFill>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3" name="Google Shape;113;p8"/>
          <p:cNvSpPr txBox="1">
            <a:spLocks noGrp="1"/>
          </p:cNvSpPr>
          <p:nvPr>
            <p:ph type="body" idx="1"/>
          </p:nvPr>
        </p:nvSpPr>
        <p:spPr>
          <a:xfrm>
            <a:off x="1297500" y="1397300"/>
            <a:ext cx="7348500" cy="3278400"/>
          </a:xfrm>
          <a:prstGeom prst="rect">
            <a:avLst/>
          </a:prstGeom>
          <a:solidFill>
            <a:srgbClr val="000000">
              <a:alpha val="65410"/>
            </a:srgbClr>
          </a:solidFill>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4" name="Google Shape;11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7" name="Google Shape;117;p9"/>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119" name="Google Shape;119;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9"/>
          <p:cNvGrpSpPr/>
          <p:nvPr/>
        </p:nvGrpSpPr>
        <p:grpSpPr>
          <a:xfrm>
            <a:off x="0" y="381001"/>
            <a:ext cx="1037850" cy="1016287"/>
            <a:chOff x="0" y="381001"/>
            <a:chExt cx="1037850" cy="1016287"/>
          </a:xfrm>
        </p:grpSpPr>
        <p:sp>
          <p:nvSpPr>
            <p:cNvPr id="124" name="Google Shape;124;p9"/>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27" name="Google Shape;12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28"/>
        <p:cNvGrpSpPr/>
        <p:nvPr/>
      </p:nvGrpSpPr>
      <p:grpSpPr>
        <a:xfrm>
          <a:off x="0" y="0"/>
          <a:ext cx="0" cy="0"/>
          <a:chOff x="0" y="0"/>
          <a:chExt cx="0" cy="0"/>
        </a:xfrm>
      </p:grpSpPr>
      <p:sp>
        <p:nvSpPr>
          <p:cNvPr id="129" name="Google Shape;129;p10"/>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0" name="Google Shape;130;p10"/>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0"/>
          <p:cNvGrpSpPr/>
          <p:nvPr/>
        </p:nvGrpSpPr>
        <p:grpSpPr>
          <a:xfrm>
            <a:off x="0" y="381001"/>
            <a:ext cx="1037850" cy="1016287"/>
            <a:chOff x="0" y="381001"/>
            <a:chExt cx="1037850" cy="1016287"/>
          </a:xfrm>
        </p:grpSpPr>
        <p:sp>
          <p:nvSpPr>
            <p:cNvPr id="136" name="Google Shape;136;p10"/>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0"/>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39" name="Google Shape;13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
              <a:t>‹#›</a:t>
            </a:fld>
            <a:endParaRPr/>
          </a:p>
        </p:txBody>
      </p:sp>
      <p:sp>
        <p:nvSpPr>
          <p:cNvPr id="140" name="Google Shape;140;p10"/>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1pPr>
            <a:lvl2pPr lvl="1">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2pPr>
            <a:lvl3pPr lvl="2">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3pPr>
            <a:lvl4pPr lvl="3">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4pPr>
            <a:lvl5pPr lvl="4">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5pPr>
            <a:lvl6pPr lvl="5">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6pPr>
            <a:lvl7pPr lvl="6">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7pPr>
            <a:lvl8pPr lvl="7">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8pPr>
            <a:lvl9pPr lvl="8">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Meiryo"/>
              <a:buChar char="●"/>
              <a:defRPr sz="1300">
                <a:solidFill>
                  <a:schemeClr val="lt1"/>
                </a:solidFill>
                <a:latin typeface="Meiryo"/>
                <a:ea typeface="Meiryo"/>
                <a:cs typeface="Meiryo"/>
                <a:sym typeface="Meiryo"/>
              </a:defRPr>
            </a:lvl1pPr>
            <a:lvl2pPr marL="914400" lvl="1"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2pPr>
            <a:lvl3pPr marL="1371600" lvl="2"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3pPr>
            <a:lvl4pPr marL="1828800" lvl="3"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4pPr>
            <a:lvl5pPr marL="2286000" lvl="4"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5pPr>
            <a:lvl6pPr marL="2743200" lvl="5"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6pPr>
            <a:lvl7pPr marL="3200400" lvl="6"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7pPr>
            <a:lvl8pPr marL="3657600" lvl="7"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8pPr>
            <a:lvl9pPr marL="4114800" lvl="8" indent="-298450">
              <a:lnSpc>
                <a:spcPct val="115000"/>
              </a:lnSpc>
              <a:spcBef>
                <a:spcPts val="1600"/>
              </a:spcBef>
              <a:spcAft>
                <a:spcPts val="1600"/>
              </a:spcAft>
              <a:buClr>
                <a:schemeClr val="lt1"/>
              </a:buClr>
              <a:buSzPts val="1100"/>
              <a:buFont typeface="Meiryo"/>
              <a:buChar char="■"/>
              <a:defRPr sz="1100">
                <a:solidFill>
                  <a:schemeClr val="lt1"/>
                </a:solidFill>
                <a:latin typeface="Meiryo"/>
                <a:ea typeface="Meiryo"/>
                <a:cs typeface="Meiryo"/>
                <a:sym typeface="Meiry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4.xml"/><Relationship Id="rId7" Type="http://schemas.openxmlformats.org/officeDocument/2006/relationships/slide" Target="slide10.xml"/><Relationship Id="rId12" Type="http://schemas.openxmlformats.org/officeDocument/2006/relationships/slide" Target="slide17.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slide" Target="slide6.xml"/><Relationship Id="rId9" Type="http://schemas.openxmlformats.org/officeDocument/2006/relationships/slide" Target="slide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0"/>
          <p:cNvSpPr txBox="1">
            <a:spLocks noGrp="1"/>
          </p:cNvSpPr>
          <p:nvPr>
            <p:ph type="ctrTitle"/>
          </p:nvPr>
        </p:nvSpPr>
        <p:spPr>
          <a:xfrm>
            <a:off x="3058125" y="1637350"/>
            <a:ext cx="5028900" cy="157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ja" sz="3100"/>
              <a:t>ICPならできる</a:t>
            </a:r>
            <a:br>
              <a:rPr lang="ja" sz="3100"/>
            </a:br>
            <a:r>
              <a:rPr lang="ja" sz="3100"/>
              <a:t>開発プロジェクト</a:t>
            </a:r>
            <a:br>
              <a:rPr lang="ja" sz="3100"/>
            </a:br>
            <a:r>
              <a:rPr lang="ja" sz="3100"/>
              <a:t>アイディエーション-10</a:t>
            </a:r>
            <a:endParaRPr sz="3100"/>
          </a:p>
        </p:txBody>
      </p:sp>
      <p:sp>
        <p:nvSpPr>
          <p:cNvPr id="268" name="Google Shape;268;p20"/>
          <p:cNvSpPr txBox="1">
            <a:spLocks noGrp="1"/>
          </p:cNvSpPr>
          <p:nvPr>
            <p:ph type="subTitle" idx="1"/>
          </p:nvPr>
        </p:nvSpPr>
        <p:spPr>
          <a:xfrm>
            <a:off x="4354900" y="3072250"/>
            <a:ext cx="4402200" cy="168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ja" sz="2400"/>
              <a:t>ゲーム案</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4000500" y="0"/>
            <a:ext cx="5143501" cy="5143501"/>
          </a:xfrm>
          <a:prstGeom prst="rect">
            <a:avLst/>
          </a:prstGeom>
          <a:noFill/>
          <a:ln>
            <a:noFill/>
          </a:ln>
        </p:spPr>
      </p:pic>
      <p:sp>
        <p:nvSpPr>
          <p:cNvPr id="329" name="Google Shape;329;p29"/>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5.　ICPいただきNFT</a:t>
            </a:r>
            <a:endParaRPr/>
          </a:p>
          <a:p>
            <a:pPr marL="0" lvl="0" indent="0" algn="l" rtl="0">
              <a:spcBef>
                <a:spcPts val="0"/>
              </a:spcBef>
              <a:spcAft>
                <a:spcPts val="0"/>
              </a:spcAft>
              <a:buNone/>
            </a:pPr>
            <a:endParaRPr/>
          </a:p>
        </p:txBody>
      </p:sp>
      <p:sp>
        <p:nvSpPr>
          <p:cNvPr id="330" name="Google Shape;330;p29"/>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2100">
                <a:latin typeface="MS Mincho"/>
                <a:ea typeface="MS Mincho"/>
                <a:cs typeface="MS Mincho"/>
                <a:sym typeface="MS Mincho"/>
              </a:rPr>
              <a:t>楽しみながら学べる――ICPで始めるNFTの冒険！</a:t>
            </a:r>
            <a:endParaRPr sz="21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基本的にはすごろくで、止まった場所にあるNFTを購入することができる、既に所有されているNFTマスに止まった場合には、所定の金額を支払う。</a:t>
            </a:r>
            <a:br>
              <a:rPr lang="ja"/>
            </a:br>
            <a:r>
              <a:rPr lang="ja"/>
              <a:t>進むためのサイコロを毎ターン振る。NFTの価値が上下するイベントサイコロを毎ターン振る。</a:t>
            </a:r>
            <a:br>
              <a:rPr lang="ja"/>
            </a:br>
            <a:r>
              <a:rPr lang="ja"/>
              <a:t>目標金額に到達した後に、最初に取引所にゴールした人が勝利。</a:t>
            </a:r>
            <a:br>
              <a:rPr lang="ja"/>
            </a:br>
            <a:r>
              <a:rPr lang="ja"/>
              <a:t>プレイヤーはゲーム内で仮想のNFTを購入し、それらを発行するプロセスを通じて、NFTの基本的な概念を学びます。さらに、NFTの売買や取引を実際に体験することで、マーケットプレイスの仕組みや取引の流れを理解可能</a:t>
            </a:r>
            <a:br>
              <a:rPr lang="ja"/>
            </a:br>
            <a:br>
              <a:rPr lang="ja"/>
            </a:br>
            <a:r>
              <a:rPr lang="ja"/>
              <a:t>ICPポイント</a:t>
            </a:r>
            <a:br>
              <a:rPr lang="ja"/>
            </a:br>
            <a:r>
              <a:rPr lang="ja"/>
              <a:t>・ICPの高速トランザクション処理により、ゲーム内の取引がスムーズに行えるため、プレイヤーの体験が向上。</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0"/>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5.　ICPいただきNFT</a:t>
            </a:r>
            <a:endParaRPr/>
          </a:p>
          <a:p>
            <a:pPr marL="0" lvl="0" indent="0" algn="l" rtl="0">
              <a:spcBef>
                <a:spcPts val="0"/>
              </a:spcBef>
              <a:spcAft>
                <a:spcPts val="0"/>
              </a:spcAft>
              <a:buNone/>
            </a:pPr>
            <a:endParaRPr/>
          </a:p>
        </p:txBody>
      </p:sp>
      <p:sp>
        <p:nvSpPr>
          <p:cNvPr id="336" name="Google Shape;336;p30"/>
          <p:cNvSpPr txBox="1">
            <a:spLocks noGrp="1"/>
          </p:cNvSpPr>
          <p:nvPr>
            <p:ph type="body" idx="1"/>
          </p:nvPr>
        </p:nvSpPr>
        <p:spPr>
          <a:xfrm>
            <a:off x="3675438" y="1365600"/>
            <a:ext cx="1438500" cy="938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アート</a:t>
            </a:r>
            <a:br>
              <a:rPr lang="ja" sz="1400"/>
            </a:br>
            <a:r>
              <a:rPr lang="ja" sz="1400"/>
              <a:t>エリア</a:t>
            </a:r>
            <a:endParaRPr sz="1400"/>
          </a:p>
        </p:txBody>
      </p:sp>
      <p:sp>
        <p:nvSpPr>
          <p:cNvPr id="337" name="Google Shape;337;p30"/>
          <p:cNvSpPr txBox="1">
            <a:spLocks noGrp="1"/>
          </p:cNvSpPr>
          <p:nvPr>
            <p:ph type="body" idx="1"/>
          </p:nvPr>
        </p:nvSpPr>
        <p:spPr>
          <a:xfrm>
            <a:off x="5956525" y="1819450"/>
            <a:ext cx="1661100" cy="938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コレクティブル</a:t>
            </a:r>
            <a:br>
              <a:rPr lang="ja" sz="1400"/>
            </a:br>
            <a:r>
              <a:rPr lang="ja" sz="1400"/>
              <a:t>エリア</a:t>
            </a:r>
            <a:endParaRPr sz="1400"/>
          </a:p>
        </p:txBody>
      </p:sp>
      <p:sp>
        <p:nvSpPr>
          <p:cNvPr id="338" name="Google Shape;338;p30"/>
          <p:cNvSpPr txBox="1">
            <a:spLocks noGrp="1"/>
          </p:cNvSpPr>
          <p:nvPr>
            <p:ph type="body" idx="1"/>
          </p:nvPr>
        </p:nvSpPr>
        <p:spPr>
          <a:xfrm>
            <a:off x="6177013" y="3142138"/>
            <a:ext cx="1773900" cy="938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ゲーム</a:t>
            </a:r>
            <a:br>
              <a:rPr lang="ja" sz="1400"/>
            </a:br>
            <a:r>
              <a:rPr lang="ja" sz="1400"/>
              <a:t>エリア</a:t>
            </a:r>
            <a:endParaRPr sz="1400"/>
          </a:p>
        </p:txBody>
      </p:sp>
      <p:sp>
        <p:nvSpPr>
          <p:cNvPr id="339" name="Google Shape;339;p30"/>
          <p:cNvSpPr txBox="1">
            <a:spLocks noGrp="1"/>
          </p:cNvSpPr>
          <p:nvPr>
            <p:ph type="body" idx="1"/>
          </p:nvPr>
        </p:nvSpPr>
        <p:spPr>
          <a:xfrm>
            <a:off x="3675450" y="4357150"/>
            <a:ext cx="1861200" cy="665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デジタルアセット</a:t>
            </a:r>
            <a:br>
              <a:rPr lang="ja" sz="1400"/>
            </a:br>
            <a:r>
              <a:rPr lang="ja" sz="1400"/>
              <a:t>エリア</a:t>
            </a:r>
            <a:endParaRPr sz="1400"/>
          </a:p>
        </p:txBody>
      </p:sp>
      <p:sp>
        <p:nvSpPr>
          <p:cNvPr id="340" name="Google Shape;340;p30"/>
          <p:cNvSpPr txBox="1">
            <a:spLocks noGrp="1"/>
          </p:cNvSpPr>
          <p:nvPr>
            <p:ph type="body" idx="1"/>
          </p:nvPr>
        </p:nvSpPr>
        <p:spPr>
          <a:xfrm>
            <a:off x="1672000" y="1681582"/>
            <a:ext cx="1149300" cy="515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取引所</a:t>
            </a:r>
            <a:endParaRPr sz="1400"/>
          </a:p>
        </p:txBody>
      </p:sp>
      <p:sp>
        <p:nvSpPr>
          <p:cNvPr id="341" name="Google Shape;341;p30"/>
          <p:cNvSpPr txBox="1">
            <a:spLocks noGrp="1"/>
          </p:cNvSpPr>
          <p:nvPr>
            <p:ph type="body" idx="1"/>
          </p:nvPr>
        </p:nvSpPr>
        <p:spPr>
          <a:xfrm>
            <a:off x="1187625" y="3351284"/>
            <a:ext cx="18612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バーチャルランド</a:t>
            </a:r>
            <a:br>
              <a:rPr lang="ja" sz="1400"/>
            </a:br>
            <a:r>
              <a:rPr lang="ja" sz="1400"/>
              <a:t>エリア</a:t>
            </a:r>
            <a:endParaRPr sz="1400"/>
          </a:p>
        </p:txBody>
      </p:sp>
      <p:sp>
        <p:nvSpPr>
          <p:cNvPr id="342" name="Google Shape;342;p30"/>
          <p:cNvSpPr txBox="1">
            <a:spLocks noGrp="1"/>
          </p:cNvSpPr>
          <p:nvPr>
            <p:ph type="body" idx="1"/>
          </p:nvPr>
        </p:nvSpPr>
        <p:spPr>
          <a:xfrm>
            <a:off x="5125525" y="157305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3" name="Google Shape;343;p30"/>
          <p:cNvSpPr txBox="1">
            <a:spLocks noGrp="1"/>
          </p:cNvSpPr>
          <p:nvPr>
            <p:ph type="body" idx="1"/>
          </p:nvPr>
        </p:nvSpPr>
        <p:spPr>
          <a:xfrm>
            <a:off x="7505400" y="257175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4" name="Google Shape;344;p30"/>
          <p:cNvSpPr txBox="1">
            <a:spLocks noGrp="1"/>
          </p:cNvSpPr>
          <p:nvPr>
            <p:ph type="body" idx="1"/>
          </p:nvPr>
        </p:nvSpPr>
        <p:spPr>
          <a:xfrm>
            <a:off x="5436363" y="370505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5" name="Google Shape;345;p30"/>
          <p:cNvSpPr txBox="1">
            <a:spLocks noGrp="1"/>
          </p:cNvSpPr>
          <p:nvPr>
            <p:ph type="body" idx="1"/>
          </p:nvPr>
        </p:nvSpPr>
        <p:spPr>
          <a:xfrm>
            <a:off x="2844450" y="383290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6" name="Google Shape;346;p30"/>
          <p:cNvSpPr txBox="1">
            <a:spLocks noGrp="1"/>
          </p:cNvSpPr>
          <p:nvPr>
            <p:ph type="body" idx="1"/>
          </p:nvPr>
        </p:nvSpPr>
        <p:spPr>
          <a:xfrm>
            <a:off x="2832875" y="1670464"/>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7" name="Google Shape;347;p30"/>
          <p:cNvSpPr txBox="1">
            <a:spLocks noGrp="1"/>
          </p:cNvSpPr>
          <p:nvPr>
            <p:ph type="body" idx="1"/>
          </p:nvPr>
        </p:nvSpPr>
        <p:spPr>
          <a:xfrm>
            <a:off x="2217825" y="251665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8" name="Google Shape;348;p30"/>
          <p:cNvSpPr/>
          <p:nvPr/>
        </p:nvSpPr>
        <p:spPr>
          <a:xfrm>
            <a:off x="2867525" y="2080450"/>
            <a:ext cx="5013150" cy="2594325"/>
          </a:xfrm>
          <a:custGeom>
            <a:avLst/>
            <a:gdLst/>
            <a:ahLst/>
            <a:cxnLst/>
            <a:rect l="l" t="t" r="r" b="b"/>
            <a:pathLst>
              <a:path w="200526" h="103773" extrusionOk="0">
                <a:moveTo>
                  <a:pt x="22058" y="13536"/>
                </a:moveTo>
                <a:lnTo>
                  <a:pt x="54142" y="0"/>
                </a:lnTo>
                <a:lnTo>
                  <a:pt x="101266" y="1504"/>
                </a:lnTo>
                <a:lnTo>
                  <a:pt x="159920" y="13536"/>
                </a:lnTo>
                <a:lnTo>
                  <a:pt x="200526" y="36095"/>
                </a:lnTo>
                <a:lnTo>
                  <a:pt x="170949" y="67678"/>
                </a:lnTo>
                <a:lnTo>
                  <a:pt x="119313" y="86728"/>
                </a:lnTo>
                <a:lnTo>
                  <a:pt x="67678" y="103773"/>
                </a:lnTo>
                <a:lnTo>
                  <a:pt x="21557" y="94749"/>
                </a:lnTo>
                <a:lnTo>
                  <a:pt x="0" y="81214"/>
                </a:lnTo>
                <a:lnTo>
                  <a:pt x="0" y="45119"/>
                </a:lnTo>
              </a:path>
            </a:pathLst>
          </a:custGeom>
          <a:noFill/>
          <a:ln w="9525" cap="flat" cmpd="sng">
            <a:solidFill>
              <a:schemeClr val="dk2"/>
            </a:solidFill>
            <a:prstDash val="solid"/>
            <a:round/>
            <a:headEnd type="none" w="med" len="med"/>
            <a:tailEnd type="triangle" w="med" len="med"/>
          </a:ln>
        </p:spPr>
      </p:sp>
      <p:sp>
        <p:nvSpPr>
          <p:cNvPr id="349" name="Google Shape;349;p30"/>
          <p:cNvSpPr txBox="1">
            <a:spLocks noGrp="1"/>
          </p:cNvSpPr>
          <p:nvPr>
            <p:ph type="body" idx="1"/>
          </p:nvPr>
        </p:nvSpPr>
        <p:spPr>
          <a:xfrm>
            <a:off x="5264600" y="209952"/>
            <a:ext cx="3818700" cy="1374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ja" sz="1400"/>
              <a:t>各エリアを進みＮＦＴを購入したり、鑑賞料を支払ったりしながら周回をして各ＮＦＴのマークを集める。集めて取引所に行くとエアドロップがもらえる。一番早くに目標額に到達した人が勝利！</a:t>
            </a:r>
            <a:endParaRPr sz="1400"/>
          </a:p>
        </p:txBody>
      </p:sp>
      <p:sp>
        <p:nvSpPr>
          <p:cNvPr id="350" name="Google Shape;350;p30"/>
          <p:cNvSpPr txBox="1">
            <a:spLocks noGrp="1"/>
          </p:cNvSpPr>
          <p:nvPr>
            <p:ph type="body" idx="1"/>
          </p:nvPr>
        </p:nvSpPr>
        <p:spPr>
          <a:xfrm>
            <a:off x="6342612" y="4188875"/>
            <a:ext cx="2816100" cy="938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ja" sz="1400"/>
              <a:t>各マークに止まるとイベントがランダムで発生して、ＮＦＴやトークンの価値が上下する</a:t>
            </a:r>
            <a:endParaRPr sz="1400"/>
          </a:p>
        </p:txBody>
      </p:sp>
      <p:sp>
        <p:nvSpPr>
          <p:cNvPr id="351" name="Google Shape;351;p30"/>
          <p:cNvSpPr txBox="1">
            <a:spLocks noGrp="1"/>
          </p:cNvSpPr>
          <p:nvPr>
            <p:ph type="body" idx="1"/>
          </p:nvPr>
        </p:nvSpPr>
        <p:spPr>
          <a:xfrm>
            <a:off x="1187625" y="241065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0" y="1397300"/>
            <a:ext cx="3746199" cy="3746199"/>
          </a:xfrm>
          <a:prstGeom prst="rect">
            <a:avLst/>
          </a:prstGeom>
          <a:noFill/>
          <a:ln>
            <a:noFill/>
          </a:ln>
        </p:spPr>
      </p:pic>
      <p:sp>
        <p:nvSpPr>
          <p:cNvPr id="357" name="Google Shape;357;p31"/>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6.　ICPアートギャラリー</a:t>
            </a:r>
            <a:endParaRPr/>
          </a:p>
          <a:p>
            <a:pPr marL="0" lvl="0" indent="0" algn="l" rtl="0">
              <a:spcBef>
                <a:spcPts val="0"/>
              </a:spcBef>
              <a:spcAft>
                <a:spcPts val="0"/>
              </a:spcAft>
              <a:buNone/>
            </a:pPr>
            <a:endParaRPr/>
          </a:p>
        </p:txBody>
      </p:sp>
      <p:sp>
        <p:nvSpPr>
          <p:cNvPr id="358" name="Google Shape;358;p31"/>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1800">
                <a:latin typeface="MS Mincho"/>
                <a:ea typeface="MS Mincho"/>
                <a:cs typeface="MS Mincho"/>
                <a:sym typeface="MS Mincho"/>
              </a:rPr>
              <a:t>アートの未来がここに―ICPアートギャラリーで創造力を解き放て！</a:t>
            </a:r>
            <a:endParaRPr sz="18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が創造したデジタルアートを展示する仮想ギャラリーです。プレイヤーは自分のアート作品をNFTとして発行し、仮想ギャラリーに展示するとともにギャラリー経営を行います。他のプレイヤーはギャラリーを訪れて作品を評価し、コメントを行います。また、評価の高い作品はランキングに反映されるため、プレイヤーは自身のスキルを競い合うことができます。このプロジェクトを通じて、NFTやブロックチェーン技術に触れるだけでなく、デジタルアートの世界に足を踏み入れることができます。</a:t>
            </a:r>
            <a:br>
              <a:rPr lang="ja"/>
            </a:br>
            <a:br>
              <a:rPr lang="ja"/>
            </a:br>
            <a:r>
              <a:rPr lang="ja"/>
              <a:t>ICPポイント</a:t>
            </a:r>
            <a:br>
              <a:rPr lang="ja"/>
            </a:br>
            <a:r>
              <a:rPr lang="ja"/>
              <a:t>・ICPのスマートコントラクトを使用して、他のプレイヤーの評価やコメントがリアルタイム</a:t>
            </a:r>
            <a:br>
              <a:rPr lang="ja"/>
            </a:br>
            <a:r>
              <a:rPr lang="ja"/>
              <a:t>・プレイヤーが制作したアートをNFTとして発行し、所有権を証明</a:t>
            </a:r>
            <a:br>
              <a:rPr lang="ja"/>
            </a:br>
            <a:r>
              <a:rPr lang="ja"/>
              <a:t>・ ICPの技術により、アートの発行や取引が迅速かつ経済的</a:t>
            </a:r>
            <a:br>
              <a:rPr lang="ja"/>
            </a:br>
            <a:r>
              <a:rPr lang="ja"/>
              <a:t>・プレイヤーのデータやアートの所有権情報を分散型ストレージで安全に管理</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32"/>
          <p:cNvPicPr preferRelativeResize="0"/>
          <p:nvPr/>
        </p:nvPicPr>
        <p:blipFill>
          <a:blip r:embed="rId3" cstate="email">
            <a:alphaModFix amt="51000"/>
            <a:extLst>
              <a:ext uri="{28A0092B-C50C-407E-A947-70E740481C1C}">
                <a14:useLocalDpi xmlns:a14="http://schemas.microsoft.com/office/drawing/2010/main" val="0"/>
              </a:ext>
            </a:extLst>
          </a:blip>
          <a:stretch>
            <a:fillRect/>
          </a:stretch>
        </p:blipFill>
        <p:spPr>
          <a:xfrm rot="1048524">
            <a:off x="5289550" y="-304800"/>
            <a:ext cx="5143500" cy="5143500"/>
          </a:xfrm>
          <a:prstGeom prst="rect">
            <a:avLst/>
          </a:prstGeom>
          <a:noFill/>
          <a:ln>
            <a:noFill/>
          </a:ln>
          <a:effectLst>
            <a:outerShdw blurRad="57150" dist="19050" dir="5400000" algn="bl" rotWithShape="0">
              <a:srgbClr val="000000">
                <a:alpha val="50000"/>
              </a:srgbClr>
            </a:outerShdw>
          </a:effectLst>
        </p:spPr>
      </p:pic>
      <p:sp>
        <p:nvSpPr>
          <p:cNvPr id="364" name="Google Shape;364;p32"/>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7.　Ultimate F1 Engineering</a:t>
            </a:r>
            <a:endParaRPr/>
          </a:p>
          <a:p>
            <a:pPr marL="0" lvl="0" indent="0" algn="l" rtl="0">
              <a:spcBef>
                <a:spcPts val="0"/>
              </a:spcBef>
              <a:spcAft>
                <a:spcPts val="0"/>
              </a:spcAft>
              <a:buNone/>
            </a:pPr>
            <a:endParaRPr/>
          </a:p>
        </p:txBody>
      </p:sp>
      <p:sp>
        <p:nvSpPr>
          <p:cNvPr id="365" name="Google Shape;365;p32"/>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1800">
                <a:latin typeface="MS Mincho"/>
                <a:ea typeface="MS Mincho"/>
                <a:cs typeface="MS Mincho"/>
                <a:sym typeface="MS Mincho"/>
              </a:rPr>
              <a:t>究極のF1エンジニアリング――最速の夢を現実に！</a:t>
            </a:r>
            <a:endParaRPr sz="18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がF1チームのエンジニアとして究極のレーシングマシンを設計・チューニングするシミュレーションゲーム。プレイヤーは、各種パーツの設計、エアロダイナミクスの最適化、エンジンのチューニングなどを担当し、レースでのパフォーマンス最大化を目指します。また、実際のF1レースと同様の戦略を立て、レース中のピットストップやタイヤ戦略も管理します。</a:t>
            </a:r>
            <a:br>
              <a:rPr lang="ja"/>
            </a:br>
            <a:br>
              <a:rPr lang="ja"/>
            </a:br>
            <a:r>
              <a:rPr lang="ja"/>
              <a:t>ICPポイント</a:t>
            </a:r>
            <a:br>
              <a:rPr lang="ja"/>
            </a:br>
            <a:r>
              <a:rPr lang="ja"/>
              <a:t>・スマートコントラクトを使用して、レース中のリアルタイムデータを解析し、即座に戦略を</a:t>
            </a:r>
            <a:br>
              <a:rPr lang="ja"/>
            </a:br>
            <a:r>
              <a:rPr lang="ja"/>
              <a:t>　立てることが可能</a:t>
            </a:r>
            <a:br>
              <a:rPr lang="ja"/>
            </a:br>
            <a:r>
              <a:rPr lang="ja"/>
              <a:t>・プレイヤーが設計・チューニングしたパーツをNFTとして発行し、他のプレイヤーと取引可能</a:t>
            </a:r>
            <a:br>
              <a:rPr lang="ja"/>
            </a:br>
            <a:r>
              <a:rPr lang="ja"/>
              <a:t>・ 各種パーツの性能は物理演算により精緻に予測され、公正な評価が可能</a:t>
            </a:r>
            <a:br>
              <a:rPr lang="ja"/>
            </a:br>
            <a:r>
              <a:rPr lang="ja"/>
              <a:t>・大規模なユーザー基盤をサポートするスケーラビリティにより、多くのプレイヤーが同時に参加</a:t>
            </a:r>
            <a:br>
              <a:rPr lang="ja"/>
            </a:br>
            <a:r>
              <a:rPr lang="ja"/>
              <a:t>　してもパフォーマンスが低下しない</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33"/>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4000500" y="0"/>
            <a:ext cx="5143501" cy="5143501"/>
          </a:xfrm>
          <a:prstGeom prst="rect">
            <a:avLst/>
          </a:prstGeom>
          <a:noFill/>
          <a:ln>
            <a:noFill/>
          </a:ln>
        </p:spPr>
      </p:pic>
      <p:sp>
        <p:nvSpPr>
          <p:cNvPr id="371" name="Google Shape;371;p33"/>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8.　グラフィティクエスト@PLATEAU</a:t>
            </a:r>
            <a:endParaRPr/>
          </a:p>
          <a:p>
            <a:pPr marL="0" lvl="0" indent="0" algn="l" rtl="0">
              <a:spcBef>
                <a:spcPts val="0"/>
              </a:spcBef>
              <a:spcAft>
                <a:spcPts val="0"/>
              </a:spcAft>
              <a:buNone/>
            </a:pPr>
            <a:endParaRPr/>
          </a:p>
        </p:txBody>
      </p:sp>
      <p:sp>
        <p:nvSpPr>
          <p:cNvPr id="372" name="Google Shape;372;p33"/>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1800">
                <a:latin typeface="MS Mincho"/>
                <a:ea typeface="MS Mincho"/>
                <a:cs typeface="MS Mincho"/>
                <a:sym typeface="MS Mincho"/>
              </a:rPr>
              <a:t>現実の都市を舞台に、デジタルアートの冒険へ</a:t>
            </a:r>
            <a:endParaRPr sz="18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が実際の都市を舞台にクエスト形式でデジタルアートを制作し、展示・評価されるシミュレーションゲームです。プレイヤーはPLATEAUのデータを使用して、実際に存在する都市内で指定された場所やミッションをクリアしながらデジタルグラフィティを制作します。このプロジェクトを通じて、プレイヤーはNFTやブロックチェーン技術について学びながら、現実世界とのつながりを感じられるデジタルアートの世界に足を踏み入れることができます。</a:t>
            </a:r>
            <a:br>
              <a:rPr lang="ja"/>
            </a:br>
            <a:br>
              <a:rPr lang="ja"/>
            </a:br>
            <a:r>
              <a:rPr lang="ja"/>
              <a:t>ICPポイント</a:t>
            </a:r>
            <a:br>
              <a:rPr lang="ja"/>
            </a:br>
            <a:r>
              <a:rPr lang="ja"/>
              <a:t>・ICPのスマートコントラクトを使用して、他のプレイヤーの評価やコメントがリアルタイム</a:t>
            </a:r>
            <a:br>
              <a:rPr lang="ja"/>
            </a:br>
            <a:r>
              <a:rPr lang="ja"/>
              <a:t>・プレイヤーが制作したアートをNFTとして発行し、所有権を証明</a:t>
            </a:r>
            <a:br>
              <a:rPr lang="ja"/>
            </a:br>
            <a:r>
              <a:rPr lang="ja"/>
              <a:t>・ ICPの技術により、アートの発行や取引が迅速かつ経済的</a:t>
            </a:r>
            <a:br>
              <a:rPr lang="ja"/>
            </a:br>
            <a:r>
              <a:rPr lang="ja"/>
              <a:t>・PLATEAUの都市データを使用して、実際の都市をリアルに再現。プレイヤーはデジタルアート </a:t>
            </a:r>
            <a:br>
              <a:rPr lang="ja"/>
            </a:br>
            <a:r>
              <a:rPr lang="ja"/>
              <a:t>　を実際の都市内に描く感覚を体験可能</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34"/>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4000500" y="0"/>
            <a:ext cx="5143501" cy="5143501"/>
          </a:xfrm>
          <a:prstGeom prst="rect">
            <a:avLst/>
          </a:prstGeom>
          <a:noFill/>
          <a:ln>
            <a:noFill/>
          </a:ln>
        </p:spPr>
      </p:pic>
      <p:sp>
        <p:nvSpPr>
          <p:cNvPr id="378" name="Google Shape;378;p34"/>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8.　グラフィティクエスト@PLATEAU</a:t>
            </a:r>
            <a:endParaRPr/>
          </a:p>
          <a:p>
            <a:pPr marL="0" lvl="0" indent="0" algn="l" rtl="0">
              <a:spcBef>
                <a:spcPts val="0"/>
              </a:spcBef>
              <a:spcAft>
                <a:spcPts val="0"/>
              </a:spcAft>
              <a:buNone/>
            </a:pPr>
            <a:endParaRPr/>
          </a:p>
        </p:txBody>
      </p:sp>
      <p:sp>
        <p:nvSpPr>
          <p:cNvPr id="379" name="Google Shape;379;p34"/>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クエストの要素</a:t>
            </a:r>
            <a:endParaRPr/>
          </a:p>
          <a:p>
            <a:pPr marL="0" lvl="0" indent="0" algn="l" rtl="0">
              <a:spcBef>
                <a:spcPts val="1600"/>
              </a:spcBef>
              <a:spcAft>
                <a:spcPts val="1600"/>
              </a:spcAft>
              <a:buNone/>
            </a:pPr>
            <a:r>
              <a:rPr lang="ja"/>
              <a:t>1.　アートチャレンジ:</a:t>
            </a:r>
            <a:br>
              <a:rPr lang="ja"/>
            </a:br>
            <a:r>
              <a:rPr lang="ja"/>
              <a:t>特定のテーマやスタイルでアートを制作するクエスト。たとえば、歴史的建造物に関連するアートや、特定の色を使ったアートなど。</a:t>
            </a:r>
            <a:br>
              <a:rPr lang="ja"/>
            </a:br>
            <a:r>
              <a:rPr lang="ja"/>
              <a:t>2.　タイムアタック:</a:t>
            </a:r>
            <a:br>
              <a:rPr lang="ja"/>
            </a:br>
            <a:r>
              <a:rPr lang="ja"/>
              <a:t>制限時間内に指定された場所でアートを完成させるクエスト。プレイヤーは時間内にアートを描き終えることを目指します。</a:t>
            </a:r>
            <a:br>
              <a:rPr lang="ja"/>
            </a:br>
            <a:r>
              <a:rPr lang="ja"/>
              <a:t>3.コラボレーション:</a:t>
            </a:r>
            <a:br>
              <a:rPr lang="ja"/>
            </a:br>
            <a:r>
              <a:rPr lang="ja"/>
              <a:t>他のプレイヤーと協力して大規模なアートを制作するクエスト。チームで協力しながら、一つの巨大なアートを完成させます。</a:t>
            </a:r>
            <a:br>
              <a:rPr lang="ja"/>
            </a:br>
            <a:r>
              <a:rPr lang="ja"/>
              <a:t>4.アートハント:</a:t>
            </a:r>
            <a:br>
              <a:rPr lang="ja"/>
            </a:br>
            <a:r>
              <a:rPr lang="ja"/>
              <a:t>デジタル都市内で隠された特定のアイテムや場所を探し出し、それを題材にしたアートを制作するクエスト。</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35"/>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887925" y="1573500"/>
            <a:ext cx="3746199" cy="3746199"/>
          </a:xfrm>
          <a:prstGeom prst="rect">
            <a:avLst/>
          </a:prstGeom>
          <a:noFill/>
          <a:ln>
            <a:noFill/>
          </a:ln>
        </p:spPr>
      </p:pic>
      <p:sp>
        <p:nvSpPr>
          <p:cNvPr id="385" name="Google Shape;385;p35"/>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9.　グラフィティトレジャーハント@PLATEAU</a:t>
            </a:r>
            <a:endParaRPr/>
          </a:p>
          <a:p>
            <a:pPr marL="0" lvl="0" indent="0" algn="l" rtl="0">
              <a:spcBef>
                <a:spcPts val="0"/>
              </a:spcBef>
              <a:spcAft>
                <a:spcPts val="0"/>
              </a:spcAft>
              <a:buNone/>
            </a:pPr>
            <a:endParaRPr/>
          </a:p>
        </p:txBody>
      </p:sp>
      <p:sp>
        <p:nvSpPr>
          <p:cNvPr id="386" name="Google Shape;386;p35"/>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1800">
                <a:latin typeface="MS Mincho"/>
                <a:ea typeface="MS Mincho"/>
                <a:cs typeface="MS Mincho"/>
                <a:sym typeface="MS Mincho"/>
              </a:rPr>
              <a:t>都市のアートを探せ、宝物を見つけろ</a:t>
            </a:r>
            <a:endParaRPr sz="18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が現実の都市を舞台にデジタルアートを探索し、発見するトレジャーハント形式のゲームです。このゲームは「グラフィティクエスト@PLATEAU」でプレイヤーが制作したデジタルグラフィティを活用し、プレイヤーは都市内で隠されたアート作品を見つけ出すことが目的です。プレイヤーはPLATEAUのデータを使用して、実際の都市内を巡りながら、指定されたアート作品を探し出し、報酬を獲得します。アート作品の場所や手がかりは、NFTとして提供されるため、プレイヤーは自身のアートコレクションを増やしながら探索の楽しさを味わえます。</a:t>
            </a:r>
            <a:br>
              <a:rPr lang="ja"/>
            </a:br>
            <a:br>
              <a:rPr lang="ja"/>
            </a:br>
            <a:r>
              <a:rPr lang="ja"/>
              <a:t>ICPポイント</a:t>
            </a:r>
            <a:br>
              <a:rPr lang="ja"/>
            </a:br>
            <a:r>
              <a:rPr lang="ja"/>
              <a:t>・ICPのスマートコントラクトを使用して、他のプレイヤーの評価やコメントがリアルタイム</a:t>
            </a:r>
            <a:br>
              <a:rPr lang="ja"/>
            </a:br>
            <a:r>
              <a:rPr lang="ja"/>
              <a:t>・ICPの高速トランザクション処理により、NFTの発行や取引が迅速かつ低コスト</a:t>
            </a:r>
            <a:br>
              <a:rPr lang="ja"/>
            </a:br>
            <a:r>
              <a:rPr lang="ja"/>
              <a:t>・ICPのスケーラビリティにより、大規模なユーザー基盤をサポートし、プレイヤーが増えてもパフォーマンスが低下しない。</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36"/>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5397800" y="1397300"/>
            <a:ext cx="3746199" cy="3746199"/>
          </a:xfrm>
          <a:prstGeom prst="rect">
            <a:avLst/>
          </a:prstGeom>
          <a:noFill/>
          <a:ln>
            <a:noFill/>
          </a:ln>
        </p:spPr>
      </p:pic>
      <p:sp>
        <p:nvSpPr>
          <p:cNvPr id="392" name="Google Shape;392;p36"/>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10.　グラフィティトレジャーハントリアル</a:t>
            </a:r>
            <a:endParaRPr/>
          </a:p>
          <a:p>
            <a:pPr marL="0" lvl="0" indent="0" algn="l" rtl="0">
              <a:spcBef>
                <a:spcPts val="0"/>
              </a:spcBef>
              <a:spcAft>
                <a:spcPts val="0"/>
              </a:spcAft>
              <a:buNone/>
            </a:pPr>
            <a:endParaRPr/>
          </a:p>
        </p:txBody>
      </p:sp>
      <p:sp>
        <p:nvSpPr>
          <p:cNvPr id="393" name="Google Shape;393;p36"/>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1800">
                <a:latin typeface="MS Mincho"/>
                <a:ea typeface="MS Mincho"/>
                <a:cs typeface="MS Mincho"/>
                <a:sym typeface="MS Mincho"/>
              </a:rPr>
              <a:t>現実世界でアートを見つけ、デジタル宝物を手に入れろ</a:t>
            </a:r>
            <a:endParaRPr sz="18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が「グラフィティクエスト@PLATEAU」で描かれたグラフィティを現実世界で探し出すトレジャーハントゲームです。プレイヤーは限られたキャプチャ画像を手がかりに、指定された都市内でグラフィティを見つけ出し、最初に発見した人にはそのデジタルアートがNFTとして贈られます。ICPとIoT技術を組み合わせることで、リアルタイムの位置情報と連動したクエスト体験が可能になります。</a:t>
            </a:r>
            <a:br>
              <a:rPr lang="ja"/>
            </a:br>
            <a:br>
              <a:rPr lang="ja"/>
            </a:br>
            <a:r>
              <a:rPr lang="ja"/>
              <a:t>ICPポイント</a:t>
            </a:r>
            <a:br>
              <a:rPr lang="ja"/>
            </a:br>
            <a:r>
              <a:rPr lang="ja"/>
              <a:t>・IoTデバイスを利用してプレイヤーのリアルタイム位置情報を取得し、ゲーム内のクエスト進行と連動。指定された位置に近づくと通知が届く仕組み</a:t>
            </a:r>
            <a:br>
              <a:rPr lang="ja"/>
            </a:br>
            <a:r>
              <a:rPr lang="ja"/>
              <a:t>・IoTセンサーを利用して特定の条件（例えば、特定の温度や湿度など）を満たす場所でクエストが発生。プレイヤーはセンサーデータを手がかりに探索</a:t>
            </a:r>
            <a:br>
              <a:rPr lang="ja"/>
            </a:br>
            <a:r>
              <a:rPr lang="ja"/>
              <a:t>・スマートコントラクトを使用した評価システムにより、公正な評価と報酬の分配が実現</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ja" sz="1800" b="1">
                <a:latin typeface="Arial"/>
                <a:ea typeface="Arial"/>
                <a:cs typeface="Arial"/>
                <a:sym typeface="Arial"/>
              </a:rPr>
              <a:t>画像利用に関する注意事項</a:t>
            </a:r>
            <a:r>
              <a:rPr lang="ja" sz="1800">
                <a:latin typeface="Arial"/>
                <a:ea typeface="Arial"/>
                <a:cs typeface="Arial"/>
                <a:sym typeface="Arial"/>
              </a:rPr>
              <a:t>:</a:t>
            </a:r>
            <a:endParaRPr/>
          </a:p>
        </p:txBody>
      </p:sp>
      <p:sp>
        <p:nvSpPr>
          <p:cNvPr id="399" name="Google Shape;399;p3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lt1"/>
              </a:buClr>
              <a:buSzPts val="1800"/>
              <a:buFont typeface="Arial"/>
              <a:buChar char="●"/>
            </a:pPr>
            <a:r>
              <a:rPr lang="ja" sz="1800">
                <a:latin typeface="Arial"/>
                <a:ea typeface="Arial"/>
                <a:cs typeface="Arial"/>
                <a:sym typeface="Arial"/>
              </a:rPr>
              <a:t>このプレゼンテーションで使用されている画像は、Microsoft Copilotによって生成されました。</a:t>
            </a:r>
            <a:endParaRPr sz="1800">
              <a:latin typeface="Arial"/>
              <a:ea typeface="Arial"/>
              <a:cs typeface="Arial"/>
              <a:sym typeface="Arial"/>
            </a:endParaRPr>
          </a:p>
          <a:p>
            <a:pPr marL="457200" lvl="0" indent="-342900" algn="l" rtl="0">
              <a:spcBef>
                <a:spcPts val="0"/>
              </a:spcBef>
              <a:spcAft>
                <a:spcPts val="0"/>
              </a:spcAft>
              <a:buClr>
                <a:schemeClr val="lt1"/>
              </a:buClr>
              <a:buSzPts val="1800"/>
              <a:buFont typeface="Arial"/>
              <a:buChar char="●"/>
            </a:pPr>
            <a:r>
              <a:rPr lang="ja" sz="1800">
                <a:latin typeface="Arial"/>
                <a:ea typeface="Arial"/>
                <a:cs typeface="Arial"/>
                <a:sym typeface="Arial"/>
              </a:rPr>
              <a:t>これらの画像は、プレゼンテーションの目的でのみ使用されています。</a:t>
            </a:r>
            <a:endParaRPr sz="1800">
              <a:latin typeface="Arial"/>
              <a:ea typeface="Arial"/>
              <a:cs typeface="Arial"/>
              <a:sym typeface="Arial"/>
            </a:endParaRPr>
          </a:p>
          <a:p>
            <a:pPr marL="457200" lvl="0" indent="-342900" algn="l" rtl="0">
              <a:spcBef>
                <a:spcPts val="0"/>
              </a:spcBef>
              <a:spcAft>
                <a:spcPts val="0"/>
              </a:spcAft>
              <a:buClr>
                <a:schemeClr val="lt1"/>
              </a:buClr>
              <a:buSzPts val="1800"/>
              <a:buFont typeface="Arial"/>
              <a:buChar char="●"/>
            </a:pPr>
            <a:r>
              <a:rPr lang="ja" sz="1800">
                <a:latin typeface="Arial"/>
                <a:ea typeface="Arial"/>
                <a:cs typeface="Arial"/>
                <a:sym typeface="Arial"/>
              </a:rPr>
              <a:t>商業利用や再配布は、著作権や利用規約に基づき禁止されています。</a:t>
            </a:r>
            <a:endParaRPr sz="18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ICP（Internet Computer Protocol）</a:t>
            </a:r>
            <a:br>
              <a:rPr lang="ja"/>
            </a:br>
            <a:r>
              <a:rPr lang="ja"/>
              <a:t>ならではのポイント</a:t>
            </a:r>
            <a:endParaRPr/>
          </a:p>
        </p:txBody>
      </p:sp>
      <p:sp>
        <p:nvSpPr>
          <p:cNvPr id="274" name="Google Shape;274;p21"/>
          <p:cNvSpPr txBox="1">
            <a:spLocks noGrp="1"/>
          </p:cNvSpPr>
          <p:nvPr>
            <p:ph type="body" idx="1"/>
          </p:nvPr>
        </p:nvSpPr>
        <p:spPr>
          <a:xfrm>
            <a:off x="589775" y="1793525"/>
            <a:ext cx="39210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sz="1600" b="1">
                <a:latin typeface="Arial"/>
                <a:ea typeface="Arial"/>
                <a:cs typeface="Arial"/>
                <a:sym typeface="Arial"/>
              </a:rPr>
              <a:t>①分散型アプリケーション（dApps）</a:t>
            </a:r>
            <a:endParaRPr sz="1600" b="1">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a:latin typeface="Arial"/>
                <a:ea typeface="Arial"/>
                <a:cs typeface="Arial"/>
                <a:sym typeface="Arial"/>
              </a:rPr>
              <a:t>②</a:t>
            </a:r>
            <a:r>
              <a:rPr lang="ja" sz="1600" b="1">
                <a:latin typeface="Arial"/>
                <a:ea typeface="Arial"/>
                <a:cs typeface="Arial"/>
                <a:sym typeface="Arial"/>
              </a:rPr>
              <a:t>マルチチェーンの統合</a:t>
            </a:r>
            <a:endParaRPr sz="1600">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b="1">
                <a:latin typeface="Arial"/>
                <a:ea typeface="Arial"/>
                <a:cs typeface="Arial"/>
                <a:sym typeface="Arial"/>
              </a:rPr>
              <a:t>③分散型アイデンティティ（DID）と</a:t>
            </a:r>
            <a:br>
              <a:rPr lang="ja" sz="1600" b="1">
                <a:latin typeface="Arial"/>
                <a:ea typeface="Arial"/>
                <a:cs typeface="Arial"/>
                <a:sym typeface="Arial"/>
              </a:rPr>
            </a:br>
            <a:r>
              <a:rPr lang="ja" sz="1600" b="1">
                <a:latin typeface="Arial"/>
                <a:ea typeface="Arial"/>
                <a:cs typeface="Arial"/>
                <a:sym typeface="Arial"/>
              </a:rPr>
              <a:t>　検証可能な資格情報（VCs）</a:t>
            </a:r>
            <a:endParaRPr sz="1600">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a:latin typeface="Arial"/>
                <a:ea typeface="Arial"/>
                <a:cs typeface="Arial"/>
                <a:sym typeface="Arial"/>
              </a:rPr>
              <a:t>④</a:t>
            </a:r>
            <a:r>
              <a:rPr lang="ja" sz="1600" b="1">
                <a:latin typeface="Arial"/>
                <a:ea typeface="Arial"/>
                <a:cs typeface="Arial"/>
                <a:sym typeface="Arial"/>
              </a:rPr>
              <a:t>分散型AI（DeAI）とソブリンAI</a:t>
            </a:r>
            <a:endParaRPr sz="1600">
              <a:latin typeface="Arial"/>
              <a:ea typeface="Arial"/>
              <a:cs typeface="Arial"/>
              <a:sym typeface="Arial"/>
            </a:endParaRPr>
          </a:p>
          <a:p>
            <a:pPr marL="0" lvl="0" indent="0" algn="l" rtl="0">
              <a:lnSpc>
                <a:spcPct val="100000"/>
              </a:lnSpc>
              <a:spcBef>
                <a:spcPts val="1600"/>
              </a:spcBef>
              <a:spcAft>
                <a:spcPts val="1600"/>
              </a:spcAft>
              <a:buClr>
                <a:schemeClr val="dk1"/>
              </a:buClr>
              <a:buSzPts val="1100"/>
              <a:buFont typeface="Arial"/>
              <a:buNone/>
            </a:pPr>
            <a:r>
              <a:rPr lang="ja" sz="1600" b="1">
                <a:latin typeface="Arial"/>
                <a:ea typeface="Arial"/>
                <a:cs typeface="Arial"/>
                <a:sym typeface="Arial"/>
              </a:rPr>
              <a:t>⑤分散型クラウドストレージ</a:t>
            </a:r>
            <a:endParaRPr sz="1600"/>
          </a:p>
        </p:txBody>
      </p:sp>
      <p:sp>
        <p:nvSpPr>
          <p:cNvPr id="275" name="Google Shape;275;p21"/>
          <p:cNvSpPr txBox="1">
            <a:spLocks noGrp="1"/>
          </p:cNvSpPr>
          <p:nvPr>
            <p:ph type="body" idx="1"/>
          </p:nvPr>
        </p:nvSpPr>
        <p:spPr>
          <a:xfrm>
            <a:off x="4443775" y="1793525"/>
            <a:ext cx="42396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sz="1600">
                <a:latin typeface="Arial"/>
                <a:ea typeface="Arial"/>
                <a:cs typeface="Arial"/>
                <a:sym typeface="Arial"/>
              </a:rPr>
              <a:t>⑥</a:t>
            </a:r>
            <a:r>
              <a:rPr lang="ja" sz="1600" b="1">
                <a:latin typeface="Arial"/>
                <a:ea typeface="Arial"/>
                <a:cs typeface="Arial"/>
                <a:sym typeface="Arial"/>
              </a:rPr>
              <a:t>リアルタイムデータ処理</a:t>
            </a:r>
            <a:endParaRPr sz="1600">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a:latin typeface="Arial"/>
                <a:ea typeface="Arial"/>
                <a:cs typeface="Arial"/>
                <a:sym typeface="Arial"/>
              </a:rPr>
              <a:t>⑦</a:t>
            </a:r>
            <a:r>
              <a:rPr lang="ja" sz="1600" b="1">
                <a:latin typeface="Arial"/>
                <a:ea typeface="Arial"/>
                <a:cs typeface="Arial"/>
                <a:sym typeface="Arial"/>
              </a:rPr>
              <a:t>エンタープライズ向けソリューション</a:t>
            </a:r>
            <a:endParaRPr sz="1600">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a:latin typeface="Arial"/>
                <a:ea typeface="Arial"/>
                <a:cs typeface="Arial"/>
                <a:sym typeface="Arial"/>
              </a:rPr>
              <a:t>⑧</a:t>
            </a:r>
            <a:r>
              <a:rPr lang="ja" sz="1600" b="1">
                <a:latin typeface="Arial"/>
                <a:ea typeface="Arial"/>
                <a:cs typeface="Arial"/>
                <a:sym typeface="Arial"/>
              </a:rPr>
              <a:t>スマートコントラクトの自動化</a:t>
            </a:r>
            <a:endParaRPr sz="1600">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a:latin typeface="Arial"/>
                <a:ea typeface="Arial"/>
                <a:cs typeface="Arial"/>
                <a:sym typeface="Arial"/>
              </a:rPr>
              <a:t>⑨</a:t>
            </a:r>
            <a:r>
              <a:rPr lang="ja" sz="1600" b="1">
                <a:latin typeface="Arial"/>
                <a:ea typeface="Arial"/>
                <a:cs typeface="Arial"/>
                <a:sym typeface="Arial"/>
              </a:rPr>
              <a:t>分散型金融（DeFi）</a:t>
            </a:r>
            <a:endParaRPr sz="1600">
              <a:latin typeface="Arial"/>
              <a:ea typeface="Arial"/>
              <a:cs typeface="Arial"/>
              <a:sym typeface="Arial"/>
            </a:endParaRPr>
          </a:p>
          <a:p>
            <a:pPr marL="0" lvl="0" indent="0" algn="l" rtl="0">
              <a:lnSpc>
                <a:spcPct val="100000"/>
              </a:lnSpc>
              <a:spcBef>
                <a:spcPts val="1600"/>
              </a:spcBef>
              <a:spcAft>
                <a:spcPts val="1600"/>
              </a:spcAft>
              <a:buClr>
                <a:schemeClr val="dk1"/>
              </a:buClr>
              <a:buSzPts val="1100"/>
              <a:buFont typeface="Arial"/>
              <a:buNone/>
            </a:pPr>
            <a:r>
              <a:rPr lang="ja" sz="1600">
                <a:latin typeface="Arial"/>
                <a:ea typeface="Arial"/>
                <a:cs typeface="Arial"/>
                <a:sym typeface="Arial"/>
              </a:rPr>
              <a:t>⑩</a:t>
            </a:r>
            <a:r>
              <a:rPr lang="ja" sz="1600" b="1">
                <a:latin typeface="Arial"/>
                <a:ea typeface="Arial"/>
                <a:cs typeface="Arial"/>
                <a:sym typeface="Arial"/>
              </a:rPr>
              <a:t>IoTとの統合</a:t>
            </a:r>
            <a:endParaRPr sz="1600"/>
          </a:p>
        </p:txBody>
      </p:sp>
      <p:sp>
        <p:nvSpPr>
          <p:cNvPr id="276" name="Google Shape;276;p21"/>
          <p:cNvSpPr txBox="1">
            <a:spLocks noGrp="1"/>
          </p:cNvSpPr>
          <p:nvPr>
            <p:ph type="body" idx="1"/>
          </p:nvPr>
        </p:nvSpPr>
        <p:spPr>
          <a:xfrm>
            <a:off x="589775" y="4403625"/>
            <a:ext cx="7674000" cy="416100"/>
          </a:xfrm>
          <a:prstGeom prst="rect">
            <a:avLst/>
          </a:prstGeom>
          <a:solidFill>
            <a:srgbClr val="FFFFFF">
              <a:alpha val="748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ja" sz="1800" b="1">
                <a:solidFill>
                  <a:schemeClr val="dk1"/>
                </a:solidFill>
                <a:latin typeface="Arial"/>
                <a:ea typeface="Arial"/>
                <a:cs typeface="Arial"/>
                <a:sym typeface="Arial"/>
              </a:rPr>
              <a:t>以上のポイントを踏まえたユースケースを10個提案する</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10のアイディエーション</a:t>
            </a:r>
            <a:endParaRPr/>
          </a:p>
        </p:txBody>
      </p:sp>
      <p:sp>
        <p:nvSpPr>
          <p:cNvPr id="282" name="Google Shape;282;p22"/>
          <p:cNvSpPr txBox="1">
            <a:spLocks noGrp="1"/>
          </p:cNvSpPr>
          <p:nvPr>
            <p:ph type="body" idx="1"/>
          </p:nvPr>
        </p:nvSpPr>
        <p:spPr>
          <a:xfrm>
            <a:off x="302100" y="1515375"/>
            <a:ext cx="4652400" cy="350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ja" sz="1400" dirty="0"/>
              <a:t>〇</a:t>
            </a:r>
            <a:r>
              <a:rPr lang="ja" sz="1400" dirty="0">
                <a:solidFill>
                  <a:schemeClr val="bg1"/>
                </a:solidFill>
              </a:rPr>
              <a:t>クリエイティブバトル系</a:t>
            </a:r>
            <a:br>
              <a:rPr lang="ja" sz="1400" dirty="0">
                <a:solidFill>
                  <a:schemeClr val="bg1"/>
                </a:solidFill>
              </a:rPr>
            </a:br>
            <a:r>
              <a:rPr lang="ja" sz="1400" dirty="0">
                <a:solidFill>
                  <a:schemeClr val="bg1"/>
                </a:solidFill>
              </a:rPr>
              <a:t>1.　</a:t>
            </a:r>
            <a:r>
              <a:rPr lang="ja" sz="1400" u="sng" dirty="0">
                <a:solidFill>
                  <a:schemeClr val="bg1"/>
                </a:solidFill>
                <a:hlinkClick r:id="rId3" action="ppaction://hlinksldjump">
                  <a:extLst>
                    <a:ext uri="{A12FA001-AC4F-418D-AE19-62706E023703}">
                      <ahyp:hlinkClr xmlns:ahyp="http://schemas.microsoft.com/office/drawing/2018/hyperlinkcolor" val="tx"/>
                    </a:ext>
                  </a:extLst>
                </a:hlinkClick>
              </a:rPr>
              <a:t>Virtual Martial Innovators</a:t>
            </a:r>
            <a:br>
              <a:rPr lang="ja" sz="1400" u="sng" dirty="0">
                <a:solidFill>
                  <a:schemeClr val="bg1"/>
                </a:solidFill>
                <a:hlinkClick r:id="rId3"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hlinkClick r:id="rId3" action="ppaction://hlinksldjump">
                  <a:extLst>
                    <a:ext uri="{A12FA001-AC4F-418D-AE19-62706E023703}">
                      <ahyp:hlinkClr xmlns:ahyp="http://schemas.microsoft.com/office/drawing/2018/hyperlinkcolor" val="tx"/>
                    </a:ext>
                  </a:extLst>
                </a:hlinkClick>
              </a:rPr>
              <a:t>　</a:t>
            </a:r>
            <a:r>
              <a:rPr lang="ja" sz="1400" dirty="0">
                <a:solidFill>
                  <a:schemeClr val="bg1"/>
                </a:solidFill>
                <a:uFill>
                  <a:noFill/>
                </a:uFill>
                <a:latin typeface="MS Mincho"/>
                <a:ea typeface="MS Mincho"/>
                <a:cs typeface="MS Mincho"/>
                <a:sym typeface="MS Mincho"/>
                <a:hlinkClick r:id="rId3" action="ppaction://hlinksldjump">
                  <a:extLst>
                    <a:ext uri="{A12FA001-AC4F-418D-AE19-62706E023703}">
                      <ahyp:hlinkClr xmlns:ahyp="http://schemas.microsoft.com/office/drawing/2018/hyperlinkcolor" val="tx"/>
                    </a:ext>
                  </a:extLst>
                </a:hlinkClick>
              </a:rPr>
              <a:t>まだ見ぬ技を創り、後世に残せ</a:t>
            </a:r>
            <a:br>
              <a:rPr lang="ja" sz="1400" dirty="0">
                <a:solidFill>
                  <a:schemeClr val="bg1"/>
                </a:solidFill>
              </a:rPr>
            </a:br>
            <a:r>
              <a:rPr lang="ja" sz="1400" dirty="0">
                <a:solidFill>
                  <a:schemeClr val="bg1"/>
                </a:solidFill>
              </a:rPr>
              <a:t>2.　</a:t>
            </a:r>
            <a:r>
              <a:rPr lang="ja" sz="1400" u="sng" dirty="0">
                <a:solidFill>
                  <a:schemeClr val="bg1"/>
                </a:solidFill>
                <a:hlinkClick r:id="rId4" action="ppaction://hlinksldjump">
                  <a:extLst>
                    <a:ext uri="{A12FA001-AC4F-418D-AE19-62706E023703}">
                      <ahyp:hlinkClr xmlns:ahyp="http://schemas.microsoft.com/office/drawing/2018/hyperlinkcolor" val="tx"/>
                    </a:ext>
                  </a:extLst>
                </a:hlinkClick>
              </a:rPr>
              <a:t>Katana -鍛冶道-</a:t>
            </a:r>
            <a:br>
              <a:rPr lang="ja" sz="1400" u="sng" dirty="0">
                <a:solidFill>
                  <a:schemeClr val="bg1"/>
                </a:solidFill>
                <a:hlinkClick r:id="rId4"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hlinkClick r:id="rId4" action="ppaction://hlinksldjump">
                  <a:extLst>
                    <a:ext uri="{A12FA001-AC4F-418D-AE19-62706E023703}">
                      <ahyp:hlinkClr xmlns:ahyp="http://schemas.microsoft.com/office/drawing/2018/hyperlinkcolor" val="tx"/>
                    </a:ext>
                  </a:extLst>
                </a:hlinkClick>
              </a:rPr>
              <a:t>　</a:t>
            </a:r>
            <a:r>
              <a:rPr lang="ja" sz="1400" dirty="0">
                <a:solidFill>
                  <a:schemeClr val="bg1"/>
                </a:solidFill>
                <a:uFill>
                  <a:noFill/>
                </a:uFill>
                <a:latin typeface="MS Mincho"/>
                <a:ea typeface="MS Mincho"/>
                <a:cs typeface="MS Mincho"/>
                <a:sym typeface="MS Mincho"/>
                <a:hlinkClick r:id="rId4" action="ppaction://hlinksldjump">
                  <a:extLst>
                    <a:ext uri="{A12FA001-AC4F-418D-AE19-62706E023703}">
                      <ahyp:hlinkClr xmlns:ahyp="http://schemas.microsoft.com/office/drawing/2018/hyperlinkcolor" val="tx"/>
                    </a:ext>
                  </a:extLst>
                </a:hlinkClick>
              </a:rPr>
              <a:t>一振りの剣に宿る歴史と未来</a:t>
            </a:r>
            <a:br>
              <a:rPr lang="ja" sz="1400" dirty="0">
                <a:solidFill>
                  <a:schemeClr val="bg1"/>
                </a:solidFill>
                <a:uFill>
                  <a:noFill/>
                </a:uFill>
                <a:latin typeface="MS Mincho"/>
                <a:ea typeface="MS Mincho"/>
                <a:cs typeface="MS Mincho"/>
                <a:sym typeface="MS Mincho"/>
                <a:hlinkClick r:id="rId4"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latin typeface="MS Mincho"/>
                <a:ea typeface="MS Mincho"/>
                <a:cs typeface="MS Mincho"/>
                <a:sym typeface="MS Mincho"/>
                <a:hlinkClick r:id="rId4" action="ppaction://hlinksldjump">
                  <a:extLst>
                    <a:ext uri="{A12FA001-AC4F-418D-AE19-62706E023703}">
                      <ahyp:hlinkClr xmlns:ahyp="http://schemas.microsoft.com/office/drawing/2018/hyperlinkcolor" val="tx"/>
                    </a:ext>
                  </a:extLst>
                </a:hlinkClick>
              </a:rPr>
              <a:t>　　――あなたの手で創り出す。――</a:t>
            </a:r>
            <a:br>
              <a:rPr lang="ja" sz="1400" dirty="0">
                <a:solidFill>
                  <a:schemeClr val="bg1"/>
                </a:solidFill>
                <a:uFill>
                  <a:noFill/>
                </a:uFill>
                <a:hlinkClick r:id="rId4" action="ppaction://hlinksldjump">
                  <a:extLst>
                    <a:ext uri="{A12FA001-AC4F-418D-AE19-62706E023703}">
                      <ahyp:hlinkClr xmlns:ahyp="http://schemas.microsoft.com/office/drawing/2018/hyperlinkcolor" val="tx"/>
                    </a:ext>
                  </a:extLst>
                </a:hlinkClick>
              </a:rPr>
            </a:br>
            <a:r>
              <a:rPr lang="ja" sz="1400" dirty="0">
                <a:solidFill>
                  <a:schemeClr val="bg1"/>
                </a:solidFill>
              </a:rPr>
              <a:t>3.　</a:t>
            </a:r>
            <a:r>
              <a:rPr lang="ja" sz="1400" u="sng" dirty="0">
                <a:solidFill>
                  <a:schemeClr val="bg1"/>
                </a:solidFill>
                <a:hlinkClick r:id="rId5" action="ppaction://hlinksldjump">
                  <a:extLst>
                    <a:ext uri="{A12FA001-AC4F-418D-AE19-62706E023703}">
                      <ahyp:hlinkClr xmlns:ahyp="http://schemas.microsoft.com/office/drawing/2018/hyperlinkcolor" val="tx"/>
                    </a:ext>
                  </a:extLst>
                </a:hlinkClick>
              </a:rPr>
              <a:t>グラフィティバトルロワイヤル</a:t>
            </a:r>
            <a:br>
              <a:rPr lang="ja" sz="1400" u="sng" dirty="0">
                <a:solidFill>
                  <a:schemeClr val="bg1"/>
                </a:solidFill>
                <a:hlinkClick r:id="rId5"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latin typeface="MS Mincho"/>
                <a:ea typeface="MS Mincho"/>
                <a:cs typeface="MS Mincho"/>
                <a:sym typeface="MS Mincho"/>
                <a:hlinkClick r:id="rId5" action="ppaction://hlinksldjump">
                  <a:extLst>
                    <a:ext uri="{A12FA001-AC4F-418D-AE19-62706E023703}">
                      <ahyp:hlinkClr xmlns:ahyp="http://schemas.microsoft.com/office/drawing/2018/hyperlinkcolor" val="tx"/>
                    </a:ext>
                  </a:extLst>
                </a:hlinkClick>
              </a:rPr>
              <a:t>　キャンバスは街全体、君の色で染め上げろ！</a:t>
            </a:r>
            <a:br>
              <a:rPr lang="ja" sz="1400" dirty="0">
                <a:solidFill>
                  <a:schemeClr val="bg1"/>
                </a:solidFill>
              </a:rPr>
            </a:br>
            <a:r>
              <a:rPr lang="ja" sz="1400" dirty="0">
                <a:solidFill>
                  <a:schemeClr val="bg1"/>
                </a:solidFill>
              </a:rPr>
              <a:t>4.　</a:t>
            </a:r>
            <a:r>
              <a:rPr lang="ja" sz="1400" u="sng" dirty="0">
                <a:solidFill>
                  <a:schemeClr val="bg1"/>
                </a:solidFill>
                <a:hlinkClick r:id="rId6" action="ppaction://hlinksldjump">
                  <a:extLst>
                    <a:ext uri="{A12FA001-AC4F-418D-AE19-62706E023703}">
                      <ahyp:hlinkClr xmlns:ahyp="http://schemas.microsoft.com/office/drawing/2018/hyperlinkcolor" val="tx"/>
                    </a:ext>
                  </a:extLst>
                </a:hlinkClick>
              </a:rPr>
              <a:t>グラフィティバトルアリーナ  </a:t>
            </a:r>
            <a:br>
              <a:rPr lang="ja" sz="1400" u="sng" dirty="0">
                <a:solidFill>
                  <a:schemeClr val="bg1"/>
                </a:solidFill>
                <a:hlinkClick r:id="rId6"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latin typeface="MS Mincho"/>
                <a:ea typeface="MS Mincho"/>
                <a:cs typeface="MS Mincho"/>
                <a:sym typeface="MS Mincho"/>
                <a:hlinkClick r:id="rId6" action="ppaction://hlinksldjump">
                  <a:extLst>
                    <a:ext uri="{A12FA001-AC4F-418D-AE19-62706E023703}">
                      <ahyp:hlinkClr xmlns:ahyp="http://schemas.microsoft.com/office/drawing/2018/hyperlinkcolor" val="tx"/>
                    </a:ext>
                  </a:extLst>
                </a:hlinkClick>
              </a:rPr>
              <a:t>　色彩の戦場へ――グラフィティで頂点を目指せ！</a:t>
            </a:r>
            <a:br>
              <a:rPr lang="ja" sz="1400" u="sng" dirty="0">
                <a:solidFill>
                  <a:schemeClr val="bg1"/>
                </a:solidFill>
              </a:rPr>
            </a:br>
            <a:r>
              <a:rPr lang="ja" sz="1400" dirty="0">
                <a:solidFill>
                  <a:schemeClr val="bg1"/>
                </a:solidFill>
              </a:rPr>
              <a:t>〇ボートゲーム・教育・シミュレーション系</a:t>
            </a:r>
            <a:br>
              <a:rPr lang="ja" sz="1400" dirty="0">
                <a:solidFill>
                  <a:schemeClr val="bg1"/>
                </a:solidFill>
              </a:rPr>
            </a:br>
            <a:r>
              <a:rPr lang="ja" sz="1400" dirty="0">
                <a:solidFill>
                  <a:schemeClr val="bg1"/>
                </a:solidFill>
              </a:rPr>
              <a:t>5.　</a:t>
            </a:r>
            <a:r>
              <a:rPr lang="ja" sz="1400" u="sng" dirty="0">
                <a:solidFill>
                  <a:schemeClr val="bg1"/>
                </a:solidFill>
                <a:hlinkClick r:id="rId7" action="ppaction://hlinksldjump">
                  <a:extLst>
                    <a:ext uri="{A12FA001-AC4F-418D-AE19-62706E023703}">
                      <ahyp:hlinkClr xmlns:ahyp="http://schemas.microsoft.com/office/drawing/2018/hyperlinkcolor" val="tx"/>
                    </a:ext>
                  </a:extLst>
                </a:hlinkClick>
              </a:rPr>
              <a:t>ICPいただきNFT</a:t>
            </a:r>
            <a:br>
              <a:rPr lang="ja" sz="1400" u="sng" dirty="0">
                <a:solidFill>
                  <a:schemeClr val="bg1"/>
                </a:solidFill>
                <a:hlinkClick r:id="rId7"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latin typeface="MS Mincho"/>
                <a:ea typeface="MS Mincho"/>
                <a:cs typeface="MS Mincho"/>
                <a:sym typeface="MS Mincho"/>
                <a:hlinkClick r:id="rId7" action="ppaction://hlinksldjump">
                  <a:extLst>
                    <a:ext uri="{A12FA001-AC4F-418D-AE19-62706E023703}">
                      <ahyp:hlinkClr xmlns:ahyp="http://schemas.microsoft.com/office/drawing/2018/hyperlinkcolor" val="tx"/>
                    </a:ext>
                  </a:extLst>
                </a:hlinkClick>
              </a:rPr>
              <a:t>　楽しみながら学べる――ICPで始めるNFTの冒険！</a:t>
            </a:r>
            <a:endParaRPr sz="1400" dirty="0">
              <a:solidFill>
                <a:schemeClr val="bg1"/>
              </a:solidFill>
              <a:latin typeface="MS Mincho"/>
              <a:ea typeface="MS Mincho"/>
              <a:cs typeface="MS Mincho"/>
              <a:sym typeface="MS Mincho"/>
            </a:endParaRPr>
          </a:p>
        </p:txBody>
      </p:sp>
      <p:sp>
        <p:nvSpPr>
          <p:cNvPr id="284" name="Google Shape;284;p22"/>
          <p:cNvSpPr txBox="1"/>
          <p:nvPr/>
        </p:nvSpPr>
        <p:spPr>
          <a:xfrm>
            <a:off x="4706525" y="1515375"/>
            <a:ext cx="4437600" cy="3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ja">
                <a:solidFill>
                  <a:schemeClr val="lt1"/>
                </a:solidFill>
                <a:latin typeface="Meiryo"/>
                <a:ea typeface="Meiryo"/>
                <a:cs typeface="Meiryo"/>
                <a:sym typeface="Meiryo"/>
              </a:rPr>
              <a:t>6.　</a:t>
            </a:r>
            <a:r>
              <a:rPr lang="ja" u="sng">
                <a:solidFill>
                  <a:schemeClr val="lt1"/>
                </a:solidFill>
                <a:latin typeface="Meiryo"/>
                <a:ea typeface="Meiryo"/>
                <a:cs typeface="Meiryo"/>
                <a:sym typeface="Meiryo"/>
                <a:hlinkClick r:id="rId8" action="ppaction://hlinksldjump">
                  <a:extLst>
                    <a:ext uri="{A12FA001-AC4F-418D-AE19-62706E023703}">
                      <ahyp:hlinkClr xmlns:ahyp="http://schemas.microsoft.com/office/drawing/2018/hyperlinkcolor" val="tx"/>
                    </a:ext>
                  </a:extLst>
                </a:hlinkClick>
              </a:rPr>
              <a:t>ICPアートギャラリー</a:t>
            </a:r>
            <a:br>
              <a:rPr lang="ja" u="sng">
                <a:solidFill>
                  <a:schemeClr val="lt1"/>
                </a:solidFill>
                <a:latin typeface="Meiryo"/>
                <a:ea typeface="Meiryo"/>
                <a:cs typeface="Meiryo"/>
                <a:sym typeface="Meiryo"/>
                <a:hlinkClick r:id="rId8" action="ppaction://hlinksldjump">
                  <a:extLst>
                    <a:ext uri="{A12FA001-AC4F-418D-AE19-62706E023703}">
                      <ahyp:hlinkClr xmlns:ahyp="http://schemas.microsoft.com/office/drawing/2018/hyperlinkcolor" val="tx"/>
                    </a:ext>
                  </a:extLst>
                </a:hlinkClick>
              </a:rPr>
            </a:br>
            <a:r>
              <a:rPr lang="ja">
                <a:solidFill>
                  <a:schemeClr val="lt1"/>
                </a:solidFill>
                <a:uFill>
                  <a:noFill/>
                </a:uFill>
                <a:latin typeface="Meiryo"/>
                <a:ea typeface="Meiryo"/>
                <a:cs typeface="Meiryo"/>
                <a:sym typeface="Meiryo"/>
                <a:hlinkClick r:id="rId8" action="ppaction://hlinksldjump">
                  <a:extLst>
                    <a:ext uri="{A12FA001-AC4F-418D-AE19-62706E023703}">
                      <ahyp:hlinkClr xmlns:ahyp="http://schemas.microsoft.com/office/drawing/2018/hyperlinkcolor" val="tx"/>
                    </a:ext>
                  </a:extLst>
                </a:hlinkClick>
              </a:rPr>
              <a:t>　</a:t>
            </a:r>
            <a:r>
              <a:rPr lang="ja">
                <a:solidFill>
                  <a:schemeClr val="lt1"/>
                </a:solidFill>
                <a:uFill>
                  <a:noFill/>
                </a:uFill>
                <a:latin typeface="MS Mincho"/>
                <a:ea typeface="MS Mincho"/>
                <a:cs typeface="MS Mincho"/>
                <a:sym typeface="MS Mincho"/>
                <a:hlinkClick r:id="rId8" action="ppaction://hlinksldjump">
                  <a:extLst>
                    <a:ext uri="{A12FA001-AC4F-418D-AE19-62706E023703}">
                      <ahyp:hlinkClr xmlns:ahyp="http://schemas.microsoft.com/office/drawing/2018/hyperlinkcolor" val="tx"/>
                    </a:ext>
                  </a:extLst>
                </a:hlinkClick>
              </a:rPr>
              <a:t>アートの未来がここに</a:t>
            </a:r>
            <a:br>
              <a:rPr lang="ja">
                <a:solidFill>
                  <a:schemeClr val="lt1"/>
                </a:solidFill>
                <a:uFill>
                  <a:noFill/>
                </a:uFill>
                <a:latin typeface="MS Mincho"/>
                <a:ea typeface="MS Mincho"/>
                <a:cs typeface="MS Mincho"/>
                <a:sym typeface="MS Mincho"/>
                <a:hlinkClick r:id="rId8" action="ppaction://hlinksldjump">
                  <a:extLst>
                    <a:ext uri="{A12FA001-AC4F-418D-AE19-62706E023703}">
                      <ahyp:hlinkClr xmlns:ahyp="http://schemas.microsoft.com/office/drawing/2018/hyperlinkcolor" val="tx"/>
                    </a:ext>
                  </a:extLst>
                </a:hlinkClick>
              </a:rPr>
            </a:br>
            <a:r>
              <a:rPr lang="ja">
                <a:solidFill>
                  <a:schemeClr val="lt1"/>
                </a:solidFill>
                <a:uFill>
                  <a:noFill/>
                </a:uFill>
                <a:latin typeface="MS Mincho"/>
                <a:ea typeface="MS Mincho"/>
                <a:cs typeface="MS Mincho"/>
                <a:sym typeface="MS Mincho"/>
                <a:hlinkClick r:id="rId8" action="ppaction://hlinksldjump">
                  <a:extLst>
                    <a:ext uri="{A12FA001-AC4F-418D-AE19-62706E023703}">
                      <ahyp:hlinkClr xmlns:ahyp="http://schemas.microsoft.com/office/drawing/2018/hyperlinkcolor" val="tx"/>
                    </a:ext>
                  </a:extLst>
                </a:hlinkClick>
              </a:rPr>
              <a:t>　―ICPアートギャラリーで創造力を解き放て！</a:t>
            </a:r>
            <a:br>
              <a:rPr lang="ja">
                <a:solidFill>
                  <a:schemeClr val="lt1"/>
                </a:solidFill>
                <a:latin typeface="Meiryo"/>
                <a:ea typeface="Meiryo"/>
                <a:cs typeface="Meiryo"/>
                <a:sym typeface="Meiryo"/>
              </a:rPr>
            </a:br>
            <a:r>
              <a:rPr lang="ja">
                <a:solidFill>
                  <a:schemeClr val="lt1"/>
                </a:solidFill>
                <a:latin typeface="Meiryo"/>
                <a:ea typeface="Meiryo"/>
                <a:cs typeface="Meiryo"/>
                <a:sym typeface="Meiryo"/>
              </a:rPr>
              <a:t>7.　</a:t>
            </a:r>
            <a:r>
              <a:rPr lang="ja" u="sng">
                <a:solidFill>
                  <a:schemeClr val="lt1"/>
                </a:solidFill>
                <a:latin typeface="Meiryo"/>
                <a:ea typeface="Meiryo"/>
                <a:cs typeface="Meiryo"/>
                <a:sym typeface="Meiryo"/>
                <a:hlinkClick r:id="rId9" action="ppaction://hlinksldjump">
                  <a:extLst>
                    <a:ext uri="{A12FA001-AC4F-418D-AE19-62706E023703}">
                      <ahyp:hlinkClr xmlns:ahyp="http://schemas.microsoft.com/office/drawing/2018/hyperlinkcolor" val="tx"/>
                    </a:ext>
                  </a:extLst>
                </a:hlinkClick>
              </a:rPr>
              <a:t>Ultimate F1 Engineering</a:t>
            </a:r>
            <a:br>
              <a:rPr lang="ja" u="sng">
                <a:solidFill>
                  <a:schemeClr val="lt1"/>
                </a:solidFill>
                <a:latin typeface="Meiryo"/>
                <a:ea typeface="Meiryo"/>
                <a:cs typeface="Meiryo"/>
                <a:sym typeface="Meiryo"/>
                <a:hlinkClick r:id="rId9" action="ppaction://hlinksldjump">
                  <a:extLst>
                    <a:ext uri="{A12FA001-AC4F-418D-AE19-62706E023703}">
                      <ahyp:hlinkClr xmlns:ahyp="http://schemas.microsoft.com/office/drawing/2018/hyperlinkcolor" val="tx"/>
                    </a:ext>
                  </a:extLst>
                </a:hlinkClick>
              </a:rPr>
            </a:br>
            <a:r>
              <a:rPr lang="ja">
                <a:solidFill>
                  <a:schemeClr val="lt1"/>
                </a:solidFill>
                <a:uFill>
                  <a:noFill/>
                </a:uFill>
                <a:latin typeface="Meiryo"/>
                <a:ea typeface="Meiryo"/>
                <a:cs typeface="Meiryo"/>
                <a:sym typeface="Meiryo"/>
                <a:hlinkClick r:id="rId9" action="ppaction://hlinksldjump">
                  <a:extLst>
                    <a:ext uri="{A12FA001-AC4F-418D-AE19-62706E023703}">
                      <ahyp:hlinkClr xmlns:ahyp="http://schemas.microsoft.com/office/drawing/2018/hyperlinkcolor" val="tx"/>
                    </a:ext>
                  </a:extLst>
                </a:hlinkClick>
              </a:rPr>
              <a:t>　究極のF1エンジニアリング</a:t>
            </a:r>
            <a:br>
              <a:rPr lang="ja">
                <a:solidFill>
                  <a:schemeClr val="lt1"/>
                </a:solidFill>
                <a:uFill>
                  <a:noFill/>
                </a:uFill>
                <a:latin typeface="Meiryo"/>
                <a:ea typeface="Meiryo"/>
                <a:cs typeface="Meiryo"/>
                <a:sym typeface="Meiryo"/>
                <a:hlinkClick r:id="rId9" action="ppaction://hlinksldjump">
                  <a:extLst>
                    <a:ext uri="{A12FA001-AC4F-418D-AE19-62706E023703}">
                      <ahyp:hlinkClr xmlns:ahyp="http://schemas.microsoft.com/office/drawing/2018/hyperlinkcolor" val="tx"/>
                    </a:ext>
                  </a:extLst>
                </a:hlinkClick>
              </a:rPr>
            </a:br>
            <a:r>
              <a:rPr lang="ja">
                <a:solidFill>
                  <a:schemeClr val="lt1"/>
                </a:solidFill>
                <a:uFill>
                  <a:noFill/>
                </a:uFill>
                <a:latin typeface="Meiryo"/>
                <a:ea typeface="Meiryo"/>
                <a:cs typeface="Meiryo"/>
                <a:sym typeface="Meiryo"/>
                <a:hlinkClick r:id="rId9" action="ppaction://hlinksldjump">
                  <a:extLst>
                    <a:ext uri="{A12FA001-AC4F-418D-AE19-62706E023703}">
                      <ahyp:hlinkClr xmlns:ahyp="http://schemas.microsoft.com/office/drawing/2018/hyperlinkcolor" val="tx"/>
                    </a:ext>
                  </a:extLst>
                </a:hlinkClick>
              </a:rPr>
              <a:t>　　　　　　　　　　――最速の夢を現実に！</a:t>
            </a:r>
            <a:br>
              <a:rPr lang="ja">
                <a:solidFill>
                  <a:schemeClr val="lt1"/>
                </a:solidFill>
                <a:latin typeface="Meiryo"/>
                <a:ea typeface="Meiryo"/>
                <a:cs typeface="Meiryo"/>
                <a:sym typeface="Meiryo"/>
              </a:rPr>
            </a:br>
            <a:r>
              <a:rPr lang="ja">
                <a:solidFill>
                  <a:schemeClr val="lt1"/>
                </a:solidFill>
                <a:latin typeface="Meiryo"/>
                <a:ea typeface="Meiryo"/>
                <a:cs typeface="Meiryo"/>
                <a:sym typeface="Meiryo"/>
              </a:rPr>
              <a:t>〇クエスト系</a:t>
            </a:r>
            <a:br>
              <a:rPr lang="ja">
                <a:solidFill>
                  <a:schemeClr val="lt1"/>
                </a:solidFill>
                <a:latin typeface="Meiryo"/>
                <a:ea typeface="Meiryo"/>
                <a:cs typeface="Meiryo"/>
                <a:sym typeface="Meiryo"/>
              </a:rPr>
            </a:br>
            <a:r>
              <a:rPr lang="ja">
                <a:solidFill>
                  <a:schemeClr val="lt1"/>
                </a:solidFill>
                <a:latin typeface="Meiryo"/>
                <a:ea typeface="Meiryo"/>
                <a:cs typeface="Meiryo"/>
                <a:sym typeface="Meiryo"/>
              </a:rPr>
              <a:t>7.　</a:t>
            </a:r>
            <a:r>
              <a:rPr lang="ja" u="sng">
                <a:solidFill>
                  <a:schemeClr val="lt1"/>
                </a:solidFill>
                <a:latin typeface="Meiryo"/>
                <a:ea typeface="Meiryo"/>
                <a:cs typeface="Meiryo"/>
                <a:sym typeface="Meiryo"/>
                <a:hlinkClick r:id="rId10" action="ppaction://hlinksldjump">
                  <a:extLst>
                    <a:ext uri="{A12FA001-AC4F-418D-AE19-62706E023703}">
                      <ahyp:hlinkClr xmlns:ahyp="http://schemas.microsoft.com/office/drawing/2018/hyperlinkcolor" val="tx"/>
                    </a:ext>
                  </a:extLst>
                </a:hlinkClick>
              </a:rPr>
              <a:t>グラフィティクエスト@PLATEAU</a:t>
            </a:r>
            <a:br>
              <a:rPr lang="ja" u="sng">
                <a:solidFill>
                  <a:schemeClr val="lt1"/>
                </a:solidFill>
                <a:latin typeface="Meiryo"/>
                <a:ea typeface="Meiryo"/>
                <a:cs typeface="Meiryo"/>
                <a:sym typeface="Meiryo"/>
                <a:hlinkClick r:id="rId10" action="ppaction://hlinksldjump">
                  <a:extLst>
                    <a:ext uri="{A12FA001-AC4F-418D-AE19-62706E023703}">
                      <ahyp:hlinkClr xmlns:ahyp="http://schemas.microsoft.com/office/drawing/2018/hyperlinkcolor" val="tx"/>
                    </a:ext>
                  </a:extLst>
                </a:hlinkClick>
              </a:rPr>
            </a:br>
            <a:r>
              <a:rPr lang="ja">
                <a:solidFill>
                  <a:schemeClr val="lt1"/>
                </a:solidFill>
                <a:uFill>
                  <a:noFill/>
                </a:uFill>
                <a:latin typeface="Meiryo"/>
                <a:ea typeface="Meiryo"/>
                <a:cs typeface="Meiryo"/>
                <a:sym typeface="Meiryo"/>
                <a:hlinkClick r:id="rId10" action="ppaction://hlinksldjump">
                  <a:extLst>
                    <a:ext uri="{A12FA001-AC4F-418D-AE19-62706E023703}">
                      <ahyp:hlinkClr xmlns:ahyp="http://schemas.microsoft.com/office/drawing/2018/hyperlinkcolor" val="tx"/>
                    </a:ext>
                  </a:extLst>
                </a:hlinkClick>
              </a:rPr>
              <a:t>　</a:t>
            </a:r>
            <a:r>
              <a:rPr lang="ja">
                <a:solidFill>
                  <a:schemeClr val="lt1"/>
                </a:solidFill>
                <a:uFill>
                  <a:noFill/>
                </a:uFill>
                <a:latin typeface="MS Mincho"/>
                <a:ea typeface="MS Mincho"/>
                <a:cs typeface="MS Mincho"/>
                <a:sym typeface="MS Mincho"/>
                <a:hlinkClick r:id="rId10" action="ppaction://hlinksldjump">
                  <a:extLst>
                    <a:ext uri="{A12FA001-AC4F-418D-AE19-62706E023703}">
                      <ahyp:hlinkClr xmlns:ahyp="http://schemas.microsoft.com/office/drawing/2018/hyperlinkcolor" val="tx"/>
                    </a:ext>
                  </a:extLst>
                </a:hlinkClick>
              </a:rPr>
              <a:t>現実の都市を舞台に、デジタルアートの冒険へ</a:t>
            </a:r>
            <a:br>
              <a:rPr lang="ja" u="sng">
                <a:solidFill>
                  <a:schemeClr val="lt1"/>
                </a:solidFill>
                <a:latin typeface="Meiryo"/>
                <a:ea typeface="Meiryo"/>
                <a:cs typeface="Meiryo"/>
                <a:sym typeface="Meiryo"/>
              </a:rPr>
            </a:br>
            <a:r>
              <a:rPr lang="ja">
                <a:solidFill>
                  <a:schemeClr val="lt1"/>
                </a:solidFill>
                <a:latin typeface="Meiryo"/>
                <a:ea typeface="Meiryo"/>
                <a:cs typeface="Meiryo"/>
                <a:sym typeface="Meiryo"/>
              </a:rPr>
              <a:t>8.　</a:t>
            </a:r>
            <a:r>
              <a:rPr lang="ja" u="sng">
                <a:solidFill>
                  <a:schemeClr val="lt1"/>
                </a:solidFill>
                <a:latin typeface="Meiryo"/>
                <a:ea typeface="Meiryo"/>
                <a:cs typeface="Meiryo"/>
                <a:sym typeface="Meiryo"/>
                <a:hlinkClick r:id="rId11" action="ppaction://hlinksldjump">
                  <a:extLst>
                    <a:ext uri="{A12FA001-AC4F-418D-AE19-62706E023703}">
                      <ahyp:hlinkClr xmlns:ahyp="http://schemas.microsoft.com/office/drawing/2018/hyperlinkcolor" val="tx"/>
                    </a:ext>
                  </a:extLst>
                </a:hlinkClick>
              </a:rPr>
              <a:t>グラフィティトレジャーハント@PLATEAU</a:t>
            </a:r>
            <a:br>
              <a:rPr lang="ja" u="sng">
                <a:solidFill>
                  <a:schemeClr val="lt1"/>
                </a:solidFill>
                <a:latin typeface="Meiryo"/>
                <a:ea typeface="Meiryo"/>
                <a:cs typeface="Meiryo"/>
                <a:sym typeface="Meiryo"/>
                <a:hlinkClick r:id="rId11" action="ppaction://hlinksldjump">
                  <a:extLst>
                    <a:ext uri="{A12FA001-AC4F-418D-AE19-62706E023703}">
                      <ahyp:hlinkClr xmlns:ahyp="http://schemas.microsoft.com/office/drawing/2018/hyperlinkcolor" val="tx"/>
                    </a:ext>
                  </a:extLst>
                </a:hlinkClick>
              </a:rPr>
            </a:br>
            <a:r>
              <a:rPr lang="ja">
                <a:solidFill>
                  <a:schemeClr val="lt1"/>
                </a:solidFill>
                <a:uFill>
                  <a:noFill/>
                </a:uFill>
                <a:latin typeface="Meiryo"/>
                <a:ea typeface="Meiryo"/>
                <a:cs typeface="Meiryo"/>
                <a:sym typeface="Meiryo"/>
                <a:hlinkClick r:id="rId11" action="ppaction://hlinksldjump">
                  <a:extLst>
                    <a:ext uri="{A12FA001-AC4F-418D-AE19-62706E023703}">
                      <ahyp:hlinkClr xmlns:ahyp="http://schemas.microsoft.com/office/drawing/2018/hyperlinkcolor" val="tx"/>
                    </a:ext>
                  </a:extLst>
                </a:hlinkClick>
              </a:rPr>
              <a:t>　</a:t>
            </a:r>
            <a:r>
              <a:rPr lang="ja">
                <a:solidFill>
                  <a:schemeClr val="lt1"/>
                </a:solidFill>
                <a:uFill>
                  <a:noFill/>
                </a:uFill>
                <a:latin typeface="MS Mincho"/>
                <a:ea typeface="MS Mincho"/>
                <a:cs typeface="MS Mincho"/>
                <a:sym typeface="MS Mincho"/>
                <a:hlinkClick r:id="rId11" action="ppaction://hlinksldjump">
                  <a:extLst>
                    <a:ext uri="{A12FA001-AC4F-418D-AE19-62706E023703}">
                      <ahyp:hlinkClr xmlns:ahyp="http://schemas.microsoft.com/office/drawing/2018/hyperlinkcolor" val="tx"/>
                    </a:ext>
                  </a:extLst>
                </a:hlinkClick>
              </a:rPr>
              <a:t>都市のアートを探せ、宝物を見つけろ</a:t>
            </a:r>
            <a:br>
              <a:rPr lang="ja">
                <a:solidFill>
                  <a:schemeClr val="lt1"/>
                </a:solidFill>
                <a:latin typeface="Meiryo"/>
                <a:ea typeface="Meiryo"/>
                <a:cs typeface="Meiryo"/>
                <a:sym typeface="Meiryo"/>
              </a:rPr>
            </a:br>
            <a:r>
              <a:rPr lang="ja">
                <a:solidFill>
                  <a:schemeClr val="lt1"/>
                </a:solidFill>
                <a:latin typeface="Meiryo"/>
                <a:ea typeface="Meiryo"/>
                <a:cs typeface="Meiryo"/>
                <a:sym typeface="Meiryo"/>
              </a:rPr>
              <a:t>10.　</a:t>
            </a:r>
            <a:r>
              <a:rPr lang="ja" u="sng">
                <a:solidFill>
                  <a:schemeClr val="lt1"/>
                </a:solidFill>
                <a:latin typeface="Meiryo"/>
                <a:ea typeface="Meiryo"/>
                <a:cs typeface="Meiryo"/>
                <a:sym typeface="Meiryo"/>
                <a:hlinkClick r:id="rId12" action="ppaction://hlinksldjump">
                  <a:extLst>
                    <a:ext uri="{A12FA001-AC4F-418D-AE19-62706E023703}">
                      <ahyp:hlinkClr xmlns:ahyp="http://schemas.microsoft.com/office/drawing/2018/hyperlinkcolor" val="tx"/>
                    </a:ext>
                  </a:extLst>
                </a:hlinkClick>
              </a:rPr>
              <a:t>グラフィティトレジャーハントリアル</a:t>
            </a:r>
            <a:br>
              <a:rPr lang="ja" u="sng">
                <a:solidFill>
                  <a:schemeClr val="lt1"/>
                </a:solidFill>
                <a:latin typeface="Meiryo"/>
                <a:ea typeface="Meiryo"/>
                <a:cs typeface="Meiryo"/>
                <a:sym typeface="Meiryo"/>
                <a:hlinkClick r:id="rId12" action="ppaction://hlinksldjump">
                  <a:extLst>
                    <a:ext uri="{A12FA001-AC4F-418D-AE19-62706E023703}">
                      <ahyp:hlinkClr xmlns:ahyp="http://schemas.microsoft.com/office/drawing/2018/hyperlinkcolor" val="tx"/>
                    </a:ext>
                  </a:extLst>
                </a:hlinkClick>
              </a:rPr>
            </a:br>
            <a:r>
              <a:rPr lang="ja">
                <a:solidFill>
                  <a:schemeClr val="lt1"/>
                </a:solidFill>
                <a:uFill>
                  <a:noFill/>
                </a:uFill>
                <a:latin typeface="Meiryo"/>
                <a:ea typeface="Meiryo"/>
                <a:cs typeface="Meiryo"/>
                <a:sym typeface="Meiryo"/>
                <a:hlinkClick r:id="rId12" action="ppaction://hlinksldjump">
                  <a:extLst>
                    <a:ext uri="{A12FA001-AC4F-418D-AE19-62706E023703}">
                      <ahyp:hlinkClr xmlns:ahyp="http://schemas.microsoft.com/office/drawing/2018/hyperlinkcolor" val="tx"/>
                    </a:ext>
                  </a:extLst>
                </a:hlinkClick>
              </a:rPr>
              <a:t>　</a:t>
            </a:r>
            <a:r>
              <a:rPr lang="ja">
                <a:solidFill>
                  <a:schemeClr val="lt1"/>
                </a:solidFill>
                <a:uFill>
                  <a:noFill/>
                </a:uFill>
                <a:latin typeface="MS Mincho"/>
                <a:ea typeface="MS Mincho"/>
                <a:cs typeface="MS Mincho"/>
                <a:sym typeface="MS Mincho"/>
                <a:hlinkClick r:id="rId12" action="ppaction://hlinksldjump">
                  <a:extLst>
                    <a:ext uri="{A12FA001-AC4F-418D-AE19-62706E023703}">
                      <ahyp:hlinkClr xmlns:ahyp="http://schemas.microsoft.com/office/drawing/2018/hyperlinkcolor" val="tx"/>
                    </a:ext>
                  </a:extLst>
                </a:hlinkClick>
              </a:rPr>
              <a:t>現実世界でアートを見つけ、デジタル宝物を</a:t>
            </a:r>
            <a:br>
              <a:rPr lang="ja">
                <a:solidFill>
                  <a:schemeClr val="lt1"/>
                </a:solidFill>
                <a:uFill>
                  <a:noFill/>
                </a:uFill>
                <a:latin typeface="MS Mincho"/>
                <a:ea typeface="MS Mincho"/>
                <a:cs typeface="MS Mincho"/>
                <a:sym typeface="MS Mincho"/>
                <a:hlinkClick r:id="rId12" action="ppaction://hlinksldjump">
                  <a:extLst>
                    <a:ext uri="{A12FA001-AC4F-418D-AE19-62706E023703}">
                      <ahyp:hlinkClr xmlns:ahyp="http://schemas.microsoft.com/office/drawing/2018/hyperlinkcolor" val="tx"/>
                    </a:ext>
                  </a:extLst>
                </a:hlinkClick>
              </a:rPr>
            </a:br>
            <a:r>
              <a:rPr lang="ja">
                <a:solidFill>
                  <a:schemeClr val="lt1"/>
                </a:solidFill>
                <a:uFill>
                  <a:noFill/>
                </a:uFill>
                <a:latin typeface="MS Mincho"/>
                <a:ea typeface="MS Mincho"/>
                <a:cs typeface="MS Mincho"/>
                <a:sym typeface="MS Mincho"/>
                <a:hlinkClick r:id="rId12" action="ppaction://hlinksldjump">
                  <a:extLst>
                    <a:ext uri="{A12FA001-AC4F-418D-AE19-62706E023703}">
                      <ahyp:hlinkClr xmlns:ahyp="http://schemas.microsoft.com/office/drawing/2018/hyperlinkcolor" val="tx"/>
                    </a:ext>
                  </a:extLst>
                </a:hlinkClick>
              </a:rPr>
              <a:t>　手に入れろ</a:t>
            </a:r>
            <a:br>
              <a:rPr lang="ja" u="sng">
                <a:solidFill>
                  <a:schemeClr val="lt1"/>
                </a:solidFill>
                <a:latin typeface="Meiryo"/>
                <a:ea typeface="Meiryo"/>
                <a:cs typeface="Meiryo"/>
                <a:sym typeface="Meiryo"/>
                <a:hlinkClick r:id="rId12" action="ppaction://hlinksldjump">
                  <a:extLst>
                    <a:ext uri="{A12FA001-AC4F-418D-AE19-62706E023703}">
                      <ahyp:hlinkClr xmlns:ahyp="http://schemas.microsoft.com/office/drawing/2018/hyperlinkcolor" val="tx"/>
                    </a:ext>
                  </a:extLst>
                </a:hlinkClick>
              </a:rPr>
            </a:br>
            <a:endParaRPr>
              <a:solidFill>
                <a:schemeClr val="lt1"/>
              </a:solidFill>
            </a:endParaRPr>
          </a:p>
        </p:txBody>
      </p:sp>
      <p:sp>
        <p:nvSpPr>
          <p:cNvPr id="285" name="Google Shape;285;p22"/>
          <p:cNvSpPr txBox="1">
            <a:spLocks noGrp="1"/>
          </p:cNvSpPr>
          <p:nvPr>
            <p:ph type="body" idx="1"/>
          </p:nvPr>
        </p:nvSpPr>
        <p:spPr>
          <a:xfrm>
            <a:off x="5314925" y="349800"/>
            <a:ext cx="3557100" cy="1002000"/>
          </a:xfrm>
          <a:prstGeom prst="rect">
            <a:avLst/>
          </a:prstGeom>
          <a:solidFill>
            <a:srgbClr val="FFFFFF">
              <a:alpha val="748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ja" sz="1800" b="1">
                <a:solidFill>
                  <a:schemeClr val="dk1"/>
                </a:solidFill>
                <a:latin typeface="Arial"/>
                <a:ea typeface="Arial"/>
                <a:cs typeface="Arial"/>
                <a:sym typeface="Arial"/>
              </a:rPr>
              <a:t>アイデアのタイトルと</a:t>
            </a:r>
            <a:br>
              <a:rPr lang="ja" sz="1800" b="1">
                <a:solidFill>
                  <a:schemeClr val="dk1"/>
                </a:solidFill>
                <a:latin typeface="Arial"/>
                <a:ea typeface="Arial"/>
                <a:cs typeface="Arial"/>
                <a:sym typeface="Arial"/>
              </a:rPr>
            </a:br>
            <a:r>
              <a:rPr lang="ja" sz="1800" b="1">
                <a:solidFill>
                  <a:schemeClr val="dk1"/>
                </a:solidFill>
                <a:latin typeface="Arial"/>
                <a:ea typeface="Arial"/>
                <a:cs typeface="Arial"/>
                <a:sym typeface="Arial"/>
              </a:rPr>
              <a:t>キャッチコピー</a:t>
            </a:r>
            <a:br>
              <a:rPr lang="ja" sz="1800" b="1">
                <a:solidFill>
                  <a:schemeClr val="dk1"/>
                </a:solidFill>
                <a:latin typeface="Arial"/>
                <a:ea typeface="Arial"/>
                <a:cs typeface="Arial"/>
                <a:sym typeface="Arial"/>
              </a:rPr>
            </a:br>
            <a:r>
              <a:rPr lang="ja" sz="1800" b="1">
                <a:solidFill>
                  <a:schemeClr val="dk1"/>
                </a:solidFill>
                <a:latin typeface="Arial"/>
                <a:ea typeface="Arial"/>
                <a:cs typeface="Arial"/>
                <a:sym typeface="Arial"/>
              </a:rPr>
              <a:t>クリックで概要にジャンプ</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3"/>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1.　Virtual Martial Innovators</a:t>
            </a:r>
            <a:endParaRPr/>
          </a:p>
        </p:txBody>
      </p:sp>
      <p:sp>
        <p:nvSpPr>
          <p:cNvPr id="291" name="Google Shape;291;p23"/>
          <p:cNvSpPr txBox="1">
            <a:spLocks noGrp="1"/>
          </p:cNvSpPr>
          <p:nvPr>
            <p:ph type="body" idx="1"/>
          </p:nvPr>
        </p:nvSpPr>
        <p:spPr>
          <a:xfrm>
            <a:off x="1037850" y="1512925"/>
            <a:ext cx="7348500" cy="3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2500">
                <a:latin typeface="MS Mincho"/>
                <a:ea typeface="MS Mincho"/>
                <a:cs typeface="MS Mincho"/>
                <a:sym typeface="MS Mincho"/>
              </a:rPr>
              <a:t>まだ見ぬ技を創り、後世に残せ</a:t>
            </a:r>
            <a:endParaRPr>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仮想世界で技を駆使して戦うエキサイティングな体験を提供</a:t>
            </a:r>
            <a:br>
              <a:rPr lang="ja"/>
            </a:br>
            <a:r>
              <a:rPr lang="ja"/>
              <a:t>技は、自分で創造もしくは他のプレイヤーからNFTとして購入</a:t>
            </a:r>
            <a:br>
              <a:rPr lang="ja"/>
            </a:br>
            <a:br>
              <a:rPr lang="ja"/>
            </a:br>
            <a:r>
              <a:rPr lang="ja"/>
              <a:t>ICPポイント</a:t>
            </a:r>
            <a:br>
              <a:rPr lang="ja"/>
            </a:br>
            <a:r>
              <a:rPr lang="ja"/>
              <a:t>・自分で創造した技をNFTとして売買可能（売れるのは、最初に編み出した人のみ）</a:t>
            </a:r>
            <a:br>
              <a:rPr lang="ja"/>
            </a:br>
            <a:r>
              <a:rPr lang="ja"/>
              <a:t>・技のダメージ量、当たり判定は、キャラの体型や動きからAIにより算出</a:t>
            </a:r>
            <a:br>
              <a:rPr lang="ja"/>
            </a:br>
            <a:r>
              <a:rPr lang="ja"/>
              <a:t>・キャラクターは、身長や体重（筋肉量など）をカスタマイズすることで、</a:t>
            </a:r>
            <a:br>
              <a:rPr lang="ja"/>
            </a:br>
            <a:r>
              <a:rPr lang="ja"/>
              <a:t>　パワーやスピード、スタミナなどをＡＩにより自動算出</a:t>
            </a:r>
            <a:br>
              <a:rPr lang="ja"/>
            </a:br>
            <a:r>
              <a:rPr lang="ja"/>
              <a:t>・キャラクターの売買可能</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4"/>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1.　Virtual Martial Innovators</a:t>
            </a:r>
            <a:endParaRPr/>
          </a:p>
        </p:txBody>
      </p:sp>
      <p:sp>
        <p:nvSpPr>
          <p:cNvPr id="297" name="Google Shape;297;p24"/>
          <p:cNvSpPr txBox="1">
            <a:spLocks noGrp="1"/>
          </p:cNvSpPr>
          <p:nvPr>
            <p:ph type="body" idx="1"/>
          </p:nvPr>
        </p:nvSpPr>
        <p:spPr>
          <a:xfrm>
            <a:off x="1037850" y="1512925"/>
            <a:ext cx="7348500" cy="3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t>・キャラクターカスタマイズ： プレイヤーは自分のキャラクターを詳細にカスタマイズ</a:t>
            </a:r>
            <a:br>
              <a:rPr lang="ja" dirty="0"/>
            </a:br>
            <a:r>
              <a:rPr lang="ja" dirty="0"/>
              <a:t>外見だけでなく、身長・各部位の長さ、上半身と下半身の筋肉量、柔軟性、性格など</a:t>
            </a:r>
            <a:br>
              <a:rPr lang="ja" dirty="0"/>
            </a:br>
            <a:r>
              <a:rPr lang="ja" dirty="0"/>
              <a:t>運動能力の算出に利用。キャラクターのプロポーションに合わない技だと効果が薄いこともある。</a:t>
            </a:r>
            <a:br>
              <a:rPr lang="ja" dirty="0"/>
            </a:br>
            <a:r>
              <a:rPr lang="ja" dirty="0"/>
              <a:t>例：スピード系のキャラがラリアット→ダメージ小、重量系のキャラが華麗なステップ→移動量少</a:t>
            </a:r>
            <a:br>
              <a:rPr lang="ja" dirty="0"/>
            </a:br>
            <a:r>
              <a:rPr lang="ja" dirty="0"/>
              <a:t>総合力はどのキャラでも同一。</a:t>
            </a:r>
            <a:endParaRPr dirty="0"/>
          </a:p>
          <a:p>
            <a:pPr marL="0" lvl="0" indent="0" algn="l" rtl="0">
              <a:spcBef>
                <a:spcPts val="1600"/>
              </a:spcBef>
              <a:spcAft>
                <a:spcPts val="0"/>
              </a:spcAft>
              <a:buNone/>
            </a:pPr>
            <a:r>
              <a:rPr lang="ja" dirty="0"/>
              <a:t>・技創造：修行場で、プロンプトもしくはキャラクターのリグの動きを設定</a:t>
            </a:r>
            <a:br>
              <a:rPr lang="ja" dirty="0"/>
            </a:br>
            <a:r>
              <a:rPr lang="ja" dirty="0"/>
              <a:t>AIが微調整を行い、リアルな物理的動きに最適化。新技である場合には、新技と表示される。</a:t>
            </a:r>
            <a:br>
              <a:rPr lang="ja" dirty="0"/>
            </a:br>
            <a:r>
              <a:rPr lang="ja" dirty="0"/>
              <a:t>攻撃技、防御技、カウンター、ステップ、挑発など</a:t>
            </a:r>
            <a:br>
              <a:rPr lang="en-US" altLang="ja" dirty="0"/>
            </a:br>
            <a:r>
              <a:rPr lang="ja" dirty="0"/>
              <a:t>・対戦モード： オンラインで他のプレイヤーと対戦。1vs1のデュエルやチーム戦など</a:t>
            </a:r>
            <a:br>
              <a:rPr lang="ja" dirty="0"/>
            </a:br>
            <a:r>
              <a:rPr lang="ja" dirty="0"/>
              <a:t>ランキングやトーナメントも開催され、実力を試すことが可能</a:t>
            </a:r>
            <a:br>
              <a:rPr lang="en-US" altLang="ja" dirty="0"/>
            </a:br>
            <a:r>
              <a:rPr lang="ja" dirty="0"/>
              <a:t>・コミュニティとソーシャル機能： プレイヤー同士が交流できるコミュニティ機能</a:t>
            </a:r>
            <a:br>
              <a:rPr lang="ja" dirty="0"/>
            </a:br>
            <a:r>
              <a:rPr lang="ja" dirty="0"/>
              <a:t>練習試合や、技の開発依頼、連携技などの開発など</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5"/>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2.　Katana -鍛冶道-</a:t>
            </a:r>
            <a:endParaRPr/>
          </a:p>
        </p:txBody>
      </p:sp>
      <p:sp>
        <p:nvSpPr>
          <p:cNvPr id="303" name="Google Shape;303;p25"/>
          <p:cNvSpPr txBox="1">
            <a:spLocks noGrp="1"/>
          </p:cNvSpPr>
          <p:nvPr>
            <p:ph type="body" idx="1"/>
          </p:nvPr>
        </p:nvSpPr>
        <p:spPr>
          <a:xfrm>
            <a:off x="1297500" y="1397300"/>
            <a:ext cx="7348500" cy="34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2100">
                <a:latin typeface="MS Mincho"/>
                <a:ea typeface="MS Mincho"/>
                <a:cs typeface="MS Mincho"/>
                <a:sym typeface="MS Mincho"/>
              </a:rPr>
              <a:t>一振りの剣に宿る歴史と未来――あなたの手で創り出す。</a:t>
            </a:r>
            <a:endParaRPr sz="9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プレイヤーは鍛冶職人として、自らの工房を経営し、最高の日本刀を鍛え上げることを目指す</a:t>
            </a:r>
            <a:br>
              <a:rPr lang="ja"/>
            </a:br>
            <a:r>
              <a:rPr lang="ja"/>
              <a:t>プレイヤーは日本刀を売買することが可能で、その日本刀を使ったバトルや、展覧会などを開くことが可能</a:t>
            </a:r>
            <a:br>
              <a:rPr lang="ja"/>
            </a:br>
            <a:br>
              <a:rPr lang="ja"/>
            </a:br>
            <a:r>
              <a:rPr lang="ja"/>
              <a:t>ICPポイント</a:t>
            </a:r>
            <a:br>
              <a:rPr lang="ja"/>
            </a:br>
            <a:r>
              <a:rPr lang="ja"/>
              <a:t>・AIにより鍛冶のステップ（炉での加熱、叩き、冷却など）を再現・評価</a:t>
            </a:r>
            <a:br>
              <a:rPr lang="ja"/>
            </a:br>
            <a:r>
              <a:rPr lang="ja"/>
              <a:t>・自分で鍛えた刀をNFTとして売買可能</a:t>
            </a:r>
            <a:br>
              <a:rPr lang="ja"/>
            </a:br>
            <a:r>
              <a:rPr lang="ja"/>
              <a:t>・素材を探索し、他のプレイヤーに鍛冶を頼むのも可能</a:t>
            </a:r>
            <a:br>
              <a:rPr lang="ja"/>
            </a:br>
            <a:r>
              <a:rPr lang="ja"/>
              <a:t>・切れ味や耐久力は、材料や鍛冶の技術によりAIが判定</a:t>
            </a:r>
            <a:br>
              <a:rPr lang="ja"/>
            </a:br>
            <a:r>
              <a:rPr lang="ja"/>
              <a:t>・素材や生成した刀の売買や、トーナメントに出て優勝し稼ぐなどプレイヤーの得意分野で</a:t>
            </a:r>
            <a:br>
              <a:rPr lang="ja"/>
            </a:br>
            <a:r>
              <a:rPr lang="ja"/>
              <a:t>　楽しむことが可能</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6"/>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2.　Katana -鍛冶道-</a:t>
            </a:r>
            <a:endParaRPr/>
          </a:p>
        </p:txBody>
      </p:sp>
      <p:sp>
        <p:nvSpPr>
          <p:cNvPr id="309" name="Google Shape;309;p26"/>
          <p:cNvSpPr txBox="1">
            <a:spLocks noGrp="1"/>
          </p:cNvSpPr>
          <p:nvPr>
            <p:ph type="body" idx="1"/>
          </p:nvPr>
        </p:nvSpPr>
        <p:spPr>
          <a:xfrm>
            <a:off x="1297500" y="1397300"/>
            <a:ext cx="7348500" cy="327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ja"/>
              <a:t>刀鍛冶</a:t>
            </a:r>
            <a:endParaRPr/>
          </a:p>
          <a:p>
            <a:pPr marL="0" lvl="0" indent="0" algn="l" rtl="0">
              <a:lnSpc>
                <a:spcPct val="100000"/>
              </a:lnSpc>
              <a:spcBef>
                <a:spcPts val="0"/>
              </a:spcBef>
              <a:spcAft>
                <a:spcPts val="0"/>
              </a:spcAft>
              <a:buNone/>
            </a:pPr>
            <a:r>
              <a:rPr lang="ja"/>
              <a:t>・素材の収集: 鉱石や木材などの素材を集めるための冒険要素</a:t>
            </a:r>
            <a:endParaRPr/>
          </a:p>
          <a:p>
            <a:pPr marL="0" lvl="0" indent="0" algn="l" rtl="0">
              <a:lnSpc>
                <a:spcPct val="100000"/>
              </a:lnSpc>
              <a:spcBef>
                <a:spcPts val="0"/>
              </a:spcBef>
              <a:spcAft>
                <a:spcPts val="0"/>
              </a:spcAft>
              <a:buNone/>
            </a:pPr>
            <a:r>
              <a:rPr lang="ja"/>
              <a:t>・鍛冶場の管理: 道具や工房のアップグレード</a:t>
            </a:r>
            <a:br>
              <a:rPr lang="ja"/>
            </a:br>
            <a:r>
              <a:rPr lang="ja"/>
              <a:t>・刀の製作: 刀の種類、形、模様、重量、素材のカスタマイズ</a:t>
            </a:r>
            <a:endParaRPr/>
          </a:p>
          <a:p>
            <a:pPr marL="0" lvl="0" indent="0" algn="l" rtl="0">
              <a:lnSpc>
                <a:spcPct val="100000"/>
              </a:lnSpc>
              <a:spcBef>
                <a:spcPts val="0"/>
              </a:spcBef>
              <a:spcAft>
                <a:spcPts val="0"/>
              </a:spcAft>
              <a:buNone/>
            </a:pPr>
            <a:r>
              <a:rPr lang="ja"/>
              <a:t>トーナメント</a:t>
            </a:r>
            <a:endParaRPr/>
          </a:p>
          <a:p>
            <a:pPr marL="0" lvl="0" indent="0" algn="l" rtl="0">
              <a:lnSpc>
                <a:spcPct val="100000"/>
              </a:lnSpc>
              <a:spcBef>
                <a:spcPts val="0"/>
              </a:spcBef>
              <a:spcAft>
                <a:spcPts val="0"/>
              </a:spcAft>
              <a:buNone/>
            </a:pPr>
            <a:r>
              <a:rPr lang="ja"/>
              <a:t>・トーナメントの形式: シングルトーナメントやリーグ戦など</a:t>
            </a:r>
            <a:endParaRPr/>
          </a:p>
          <a:p>
            <a:pPr marL="0" lvl="0" indent="0" algn="l" rtl="0">
              <a:lnSpc>
                <a:spcPct val="100000"/>
              </a:lnSpc>
              <a:spcBef>
                <a:spcPts val="0"/>
              </a:spcBef>
              <a:spcAft>
                <a:spcPts val="0"/>
              </a:spcAft>
              <a:buNone/>
            </a:pPr>
            <a:r>
              <a:rPr lang="ja"/>
              <a:t>・試合のシステム:リアルタイム戦闘</a:t>
            </a:r>
            <a:endParaRPr/>
          </a:p>
          <a:p>
            <a:pPr marL="0" lvl="0" indent="0" algn="l" rtl="0">
              <a:lnSpc>
                <a:spcPct val="100000"/>
              </a:lnSpc>
              <a:spcBef>
                <a:spcPts val="0"/>
              </a:spcBef>
              <a:spcAft>
                <a:spcPts val="0"/>
              </a:spcAft>
              <a:buNone/>
            </a:pPr>
            <a:r>
              <a:rPr lang="ja"/>
              <a:t>・試合の報酬: 仮想通貨、特別な素材、レアアイテム</a:t>
            </a:r>
            <a:endParaRPr/>
          </a:p>
          <a:p>
            <a:pPr marL="0" lvl="0" indent="0" algn="l" rtl="0">
              <a:lnSpc>
                <a:spcPct val="100000"/>
              </a:lnSpc>
              <a:spcBef>
                <a:spcPts val="0"/>
              </a:spcBef>
              <a:spcAft>
                <a:spcPts val="0"/>
              </a:spcAft>
              <a:buNone/>
            </a:pPr>
            <a:r>
              <a:rPr lang="ja"/>
              <a:t>NFT と市場</a:t>
            </a:r>
            <a:endParaRPr/>
          </a:p>
          <a:p>
            <a:pPr marL="0" lvl="0" indent="0" algn="l" rtl="0">
              <a:lnSpc>
                <a:spcPct val="100000"/>
              </a:lnSpc>
              <a:spcBef>
                <a:spcPts val="0"/>
              </a:spcBef>
              <a:spcAft>
                <a:spcPts val="0"/>
              </a:spcAft>
              <a:buNone/>
            </a:pPr>
            <a:r>
              <a:rPr lang="ja"/>
              <a:t>・NFT 刀の売買: オークション形式や即時売買、展覧会など</a:t>
            </a:r>
            <a:endParaRPr/>
          </a:p>
          <a:p>
            <a:pPr marL="0" lvl="0" indent="0" algn="l" rtl="0">
              <a:lnSpc>
                <a:spcPct val="100000"/>
              </a:lnSpc>
              <a:spcBef>
                <a:spcPts val="0"/>
              </a:spcBef>
              <a:spcAft>
                <a:spcPts val="0"/>
              </a:spcAft>
              <a:buNone/>
            </a:pPr>
            <a:r>
              <a:rPr lang="ja"/>
              <a:t>・刀の価値: 強さ、外見、レア度</a:t>
            </a:r>
            <a:endParaRPr/>
          </a:p>
          <a:p>
            <a:pPr marL="0" lvl="0" indent="0" algn="l" rtl="0">
              <a:lnSpc>
                <a:spcPct val="100000"/>
              </a:lnSpc>
              <a:spcBef>
                <a:spcPts val="0"/>
              </a:spcBef>
              <a:spcAft>
                <a:spcPts val="0"/>
              </a:spcAft>
              <a:buNone/>
            </a:pPr>
            <a:r>
              <a:rPr lang="ja"/>
              <a:t>プレイヤーコミュニティ</a:t>
            </a:r>
            <a:endParaRPr/>
          </a:p>
          <a:p>
            <a:pPr marL="0" lvl="0" indent="0" algn="l" rtl="0">
              <a:lnSpc>
                <a:spcPct val="100000"/>
              </a:lnSpc>
              <a:spcBef>
                <a:spcPts val="0"/>
              </a:spcBef>
              <a:spcAft>
                <a:spcPts val="0"/>
              </a:spcAft>
              <a:buNone/>
            </a:pPr>
            <a:r>
              <a:rPr lang="ja"/>
              <a:t>・クランやギルドの設立: 共通の目標を持つプレイヤー同士の協力</a:t>
            </a:r>
            <a:endParaRPr/>
          </a:p>
          <a:p>
            <a:pPr marL="0" lvl="0" indent="0" algn="l" rtl="0">
              <a:lnSpc>
                <a:spcPct val="100000"/>
              </a:lnSpc>
              <a:spcBef>
                <a:spcPts val="0"/>
              </a:spcBef>
              <a:spcAft>
                <a:spcPts val="0"/>
              </a:spcAft>
              <a:buNone/>
            </a:pPr>
            <a:r>
              <a:rPr lang="ja"/>
              <a:t>・イベントやチャレンジ: 定期的な特別イベントやシーズンチャレンジ、</a:t>
            </a:r>
            <a:br>
              <a:rPr lang="ja"/>
            </a:br>
            <a:r>
              <a:rPr lang="ja"/>
              <a:t>　同一素材でのリアルタイム鍛冶による鍛冶技術の祭典など</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27"/>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4487950" y="0"/>
            <a:ext cx="5143501" cy="5143501"/>
          </a:xfrm>
          <a:prstGeom prst="rect">
            <a:avLst/>
          </a:prstGeom>
          <a:noFill/>
          <a:ln>
            <a:noFill/>
          </a:ln>
        </p:spPr>
      </p:pic>
      <p:sp>
        <p:nvSpPr>
          <p:cNvPr id="315" name="Google Shape;315;p27"/>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3.　グラフィティバトルロワイヤル</a:t>
            </a:r>
            <a:endParaRPr/>
          </a:p>
          <a:p>
            <a:pPr marL="0" lvl="0" indent="0" algn="l" rtl="0">
              <a:spcBef>
                <a:spcPts val="0"/>
              </a:spcBef>
              <a:spcAft>
                <a:spcPts val="0"/>
              </a:spcAft>
              <a:buNone/>
            </a:pPr>
            <a:endParaRPr/>
          </a:p>
        </p:txBody>
      </p:sp>
      <p:sp>
        <p:nvSpPr>
          <p:cNvPr id="316" name="Google Shape;316;p27"/>
          <p:cNvSpPr txBox="1">
            <a:spLocks noGrp="1"/>
          </p:cNvSpPr>
          <p:nvPr>
            <p:ph type="body" idx="1"/>
          </p:nvPr>
        </p:nvSpPr>
        <p:spPr>
          <a:xfrm>
            <a:off x="1297500" y="1397300"/>
            <a:ext cx="7348500" cy="36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2100">
                <a:latin typeface="MS Mincho"/>
                <a:ea typeface="MS Mincho"/>
                <a:cs typeface="MS Mincho"/>
                <a:sym typeface="MS Mincho"/>
              </a:rPr>
              <a:t>キャンバスは街全体、君の色で染め上げろ！</a:t>
            </a:r>
            <a:endParaRPr sz="2100">
              <a:latin typeface="MS Mincho"/>
              <a:ea typeface="MS Mincho"/>
              <a:cs typeface="MS Mincho"/>
              <a:sym typeface="MS Mincho"/>
            </a:endParaRPr>
          </a:p>
          <a:p>
            <a:pPr marL="0" lvl="0" indent="0" algn="l" rtl="0">
              <a:spcBef>
                <a:spcPts val="1600"/>
              </a:spcBef>
              <a:spcAft>
                <a:spcPts val="0"/>
              </a:spcAft>
              <a:buClr>
                <a:schemeClr val="dk1"/>
              </a:buClr>
              <a:buSzPts val="1100"/>
              <a:buFont typeface="Arial"/>
              <a:buNone/>
            </a:pPr>
            <a:r>
              <a:rPr lang="ja"/>
              <a:t>ゲーム概要：</a:t>
            </a:r>
            <a:br>
              <a:rPr lang="ja"/>
            </a:br>
            <a:r>
              <a:rPr lang="ja"/>
              <a:t>プレイヤーは街中でグラフィティを描きながら、他のプレイヤーと競い合う</a:t>
            </a:r>
            <a:br>
              <a:rPr lang="ja"/>
            </a:br>
            <a:r>
              <a:rPr lang="ja"/>
              <a:t>描かれたグラフィティはその街を訪れた人が評価し、一定期間の結果を集計し、勝者を決定</a:t>
            </a:r>
            <a:br>
              <a:rPr lang="ja"/>
            </a:br>
            <a:r>
              <a:rPr lang="ja"/>
              <a:t>グラフィティを描くのに良い場所は、重ね書きが可能だが、来訪者の評価が少ないグラフィティは削除され、それまでの評価ポイントは0となる</a:t>
            </a:r>
            <a:br>
              <a:rPr lang="ja"/>
            </a:br>
            <a:br>
              <a:rPr lang="ja"/>
            </a:br>
            <a:r>
              <a:rPr lang="ja"/>
              <a:t>ICPポイント</a:t>
            </a:r>
            <a:br>
              <a:rPr lang="ja"/>
            </a:br>
            <a:r>
              <a:rPr lang="ja"/>
              <a:t>・ICPの高速で安全なトランザクション処理により、スムーズなゲーム体験を提供</a:t>
            </a:r>
            <a:br>
              <a:rPr lang="ja"/>
            </a:br>
            <a:r>
              <a:rPr lang="ja"/>
              <a:t>・低手数料で経済的な負担を軽減し、分散型ストレージによりプレイヤーの作品を永遠に保存</a:t>
            </a:r>
            <a:br>
              <a:rPr lang="ja"/>
            </a:br>
            <a:r>
              <a:rPr lang="ja"/>
              <a:t>・プレイヤーが描いたグラフィティを簡単にNFTとして発行できる機能。</a:t>
            </a:r>
            <a:br>
              <a:rPr lang="ja"/>
            </a:br>
            <a:r>
              <a:rPr lang="ja"/>
              <a:t>　これにより、プレイヤーは自分のアートを所有し、売買することが可能</a:t>
            </a:r>
            <a:br>
              <a:rPr lang="ja"/>
            </a:br>
            <a:r>
              <a:rPr lang="ja"/>
              <a:t>・</a:t>
            </a:r>
            <a:r>
              <a:rPr lang="ja" sz="1400">
                <a:latin typeface="Arial"/>
                <a:ea typeface="Arial"/>
                <a:cs typeface="Arial"/>
                <a:sym typeface="Arial"/>
              </a:rPr>
              <a:t>多くのプレイヤーが同時に参加しても、ICPのスケーラブルなインフラストラクチャ　により、パフォーマンスの維持可能。</a:t>
            </a:r>
            <a:endParaRPr sz="1400">
              <a:solidFill>
                <a:schemeClr val="dk1"/>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8"/>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0" y="1397300"/>
            <a:ext cx="3746199" cy="3746199"/>
          </a:xfrm>
          <a:prstGeom prst="rect">
            <a:avLst/>
          </a:prstGeom>
          <a:noFill/>
          <a:ln>
            <a:noFill/>
          </a:ln>
        </p:spPr>
      </p:pic>
      <p:sp>
        <p:nvSpPr>
          <p:cNvPr id="322" name="Google Shape;322;p28"/>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4.　グラフィティバトルアリーナ</a:t>
            </a:r>
            <a:endParaRPr/>
          </a:p>
          <a:p>
            <a:pPr marL="0" lvl="0" indent="0" algn="l" rtl="0">
              <a:spcBef>
                <a:spcPts val="0"/>
              </a:spcBef>
              <a:spcAft>
                <a:spcPts val="0"/>
              </a:spcAft>
              <a:buNone/>
            </a:pPr>
            <a:endParaRPr/>
          </a:p>
        </p:txBody>
      </p:sp>
      <p:sp>
        <p:nvSpPr>
          <p:cNvPr id="323" name="Google Shape;323;p28"/>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2100">
                <a:latin typeface="MS Mincho"/>
                <a:ea typeface="MS Mincho"/>
                <a:cs typeface="MS Mincho"/>
                <a:sym typeface="MS Mincho"/>
              </a:rPr>
              <a:t>色彩の戦場へ――グラフィティで頂点を目指せ！</a:t>
            </a:r>
            <a:endParaRPr sz="2100">
              <a:latin typeface="MS Mincho"/>
              <a:ea typeface="MS Mincho"/>
              <a:cs typeface="MS Mincho"/>
              <a:sym typeface="MS Mincho"/>
            </a:endParaRPr>
          </a:p>
          <a:p>
            <a:pPr marL="0" lvl="0" indent="0" algn="l" rtl="0">
              <a:spcBef>
                <a:spcPts val="1600"/>
              </a:spcBef>
              <a:spcAft>
                <a:spcPts val="0"/>
              </a:spcAft>
              <a:buNone/>
            </a:pPr>
            <a:r>
              <a:rPr lang="ja"/>
              <a:t>ゲーム概要：</a:t>
            </a:r>
            <a:br>
              <a:rPr lang="ja"/>
            </a:br>
            <a:r>
              <a:rPr lang="ja"/>
              <a:t>プレイヤーは特定のエリアでグラフィティを描きながら、他のプレイヤーとリアルタイムで対戦</a:t>
            </a:r>
            <a:br>
              <a:rPr lang="ja"/>
            </a:br>
            <a:r>
              <a:rPr lang="ja"/>
              <a:t>グラフィティを描く際のパフォーマンスとグラフィティ自体の出来栄えを、観客がリアルタイムで評価して勝敗を決定</a:t>
            </a:r>
            <a:endParaRPr/>
          </a:p>
          <a:p>
            <a:pPr marL="0" lvl="0" indent="0" algn="l" rtl="0">
              <a:spcBef>
                <a:spcPts val="1600"/>
              </a:spcBef>
              <a:spcAft>
                <a:spcPts val="1600"/>
              </a:spcAft>
              <a:buNone/>
            </a:pPr>
            <a:br>
              <a:rPr lang="ja"/>
            </a:br>
            <a:r>
              <a:rPr lang="ja"/>
              <a:t>ICPポイント</a:t>
            </a:r>
            <a:br>
              <a:rPr lang="ja"/>
            </a:br>
            <a:r>
              <a:rPr lang="ja"/>
              <a:t>・ICPのスマートコントラクトを使用して、観客のリアルタイム評価を安全かつ迅速に集計</a:t>
            </a:r>
            <a:br>
              <a:rPr lang="ja"/>
            </a:br>
            <a:r>
              <a:rPr lang="ja"/>
              <a:t>　評価結果がすぐに反映されるため、公正でスムーズな対戦が可能</a:t>
            </a:r>
            <a:br>
              <a:rPr lang="ja"/>
            </a:br>
            <a:r>
              <a:rPr lang="ja"/>
              <a:t>・プレイヤーが描いたグラフィティを簡単にNFTとして発行できる機能。</a:t>
            </a:r>
            <a:br>
              <a:rPr lang="ja"/>
            </a:br>
            <a:r>
              <a:rPr lang="ja"/>
              <a:t>　これにより、プレイヤーは自分のアートを所有し、売買することが可能</a:t>
            </a:r>
            <a:br>
              <a:rPr lang="ja"/>
            </a:br>
            <a:r>
              <a:rPr lang="ja"/>
              <a:t>・</a:t>
            </a:r>
            <a:r>
              <a:rPr lang="ja" sz="1400">
                <a:latin typeface="Arial"/>
                <a:ea typeface="Arial"/>
                <a:cs typeface="Arial"/>
                <a:sym typeface="Arial"/>
              </a:rPr>
              <a:t>多くのプレイヤーが同時に参加しても、ICPのスケーラブルなインフラストラクチャ　により、パフォーマンスの維持可能。</a:t>
            </a:r>
            <a:endParaRPr/>
          </a:p>
        </p:txBody>
      </p:sp>
    </p:spTree>
  </p:cSld>
  <p:clrMapOvr>
    <a:masterClrMapping/>
  </p:clrMapOvr>
</p:sld>
</file>

<file path=ppt/theme/theme1.xml><?xml version="1.0" encoding="utf-8"?>
<a:theme xmlns:a="http://schemas.openxmlformats.org/drawingml/2006/main" name="Focus">
  <a:themeElements>
    <a:clrScheme name="Focus">
      <a:dk1>
        <a:srgbClr val="000000"/>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3330</Words>
  <Application>Microsoft Office PowerPoint</Application>
  <PresentationFormat>画面に合わせる (16:9)</PresentationFormat>
  <Paragraphs>110</Paragraphs>
  <Slides>18</Slides>
  <Notes>18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Arial</vt:lpstr>
      <vt:lpstr>Meiryo</vt:lpstr>
      <vt:lpstr>MS Mincho</vt:lpstr>
      <vt:lpstr>Lato</vt:lpstr>
      <vt:lpstr>Focus</vt:lpstr>
      <vt:lpstr>ICPならできる 開発プロジェクト アイディエーション-10</vt:lpstr>
      <vt:lpstr>ICP（Internet Computer Protocol） ならではのポイント</vt:lpstr>
      <vt:lpstr>10のアイディエーション</vt:lpstr>
      <vt:lpstr>1.　Virtual Martial Innovators</vt:lpstr>
      <vt:lpstr>1.　Virtual Martial Innovators</vt:lpstr>
      <vt:lpstr>2.　Katana -鍛冶道-</vt:lpstr>
      <vt:lpstr>2.　Katana -鍛冶道-</vt:lpstr>
      <vt:lpstr>3.　グラフィティバトルロワイヤル </vt:lpstr>
      <vt:lpstr>4.　グラフィティバトルアリーナ </vt:lpstr>
      <vt:lpstr>5.　ICPいただきNFT </vt:lpstr>
      <vt:lpstr>5.　ICPいただきNFT </vt:lpstr>
      <vt:lpstr>6.　ICPアートギャラリー </vt:lpstr>
      <vt:lpstr>7.　Ultimate F1 Engineering </vt:lpstr>
      <vt:lpstr>8.　グラフィティクエスト@PLATEAU </vt:lpstr>
      <vt:lpstr>8.　グラフィティクエスト@PLATEAU </vt:lpstr>
      <vt:lpstr>9.　グラフィティトレジャーハント@PLATEAU </vt:lpstr>
      <vt:lpstr>10.　グラフィティトレジャーハントリアル </vt:lpstr>
      <vt:lpstr>画像利用に関する注意事項: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Masayo F</dc:creator>
  <cp:lastModifiedBy>Masayo F</cp:lastModifiedBy>
  <cp:revision>8</cp:revision>
  <dcterms:modified xsi:type="dcterms:W3CDTF">2025-02-10T13:06:28Z</dcterms:modified>
</cp:coreProperties>
</file>